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149" r:id="rId5"/>
  </p:sldMasterIdLst>
  <p:notesMasterIdLst>
    <p:notesMasterId r:id="rId39"/>
  </p:notesMasterIdLst>
  <p:handoutMasterIdLst>
    <p:handoutMasterId r:id="rId40"/>
  </p:handoutMasterIdLst>
  <p:sldIdLst>
    <p:sldId id="1242" r:id="rId6"/>
    <p:sldId id="1306" r:id="rId7"/>
    <p:sldId id="1367" r:id="rId8"/>
    <p:sldId id="1308" r:id="rId9"/>
    <p:sldId id="1299" r:id="rId10"/>
    <p:sldId id="1344" r:id="rId11"/>
    <p:sldId id="1345" r:id="rId12"/>
    <p:sldId id="1346" r:id="rId13"/>
    <p:sldId id="1347" r:id="rId14"/>
    <p:sldId id="1348" r:id="rId15"/>
    <p:sldId id="1340" r:id="rId16"/>
    <p:sldId id="1349" r:id="rId17"/>
    <p:sldId id="1350" r:id="rId18"/>
    <p:sldId id="1351" r:id="rId19"/>
    <p:sldId id="1352" r:id="rId20"/>
    <p:sldId id="1353" r:id="rId21"/>
    <p:sldId id="1354" r:id="rId22"/>
    <p:sldId id="1355" r:id="rId23"/>
    <p:sldId id="1356" r:id="rId24"/>
    <p:sldId id="1357" r:id="rId25"/>
    <p:sldId id="1358" r:id="rId26"/>
    <p:sldId id="1341" r:id="rId27"/>
    <p:sldId id="1359" r:id="rId28"/>
    <p:sldId id="1360" r:id="rId29"/>
    <p:sldId id="1361" r:id="rId30"/>
    <p:sldId id="1362" r:id="rId31"/>
    <p:sldId id="1363" r:id="rId32"/>
    <p:sldId id="1364" r:id="rId33"/>
    <p:sldId id="1310" r:id="rId34"/>
    <p:sldId id="1368" r:id="rId35"/>
    <p:sldId id="1312" r:id="rId36"/>
    <p:sldId id="1313" r:id="rId37"/>
    <p:sldId id="1314" r:id="rId38"/>
  </p:sldIdLst>
  <p:sldSz cx="12188825" cy="6858000"/>
  <p:notesSz cx="7086600" cy="93726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rt" id="{E387D750-615C-4F0D-BDC4-13D8F2242D3F}">
          <p14:sldIdLst>
            <p14:sldId id="1242"/>
            <p14:sldId id="1306"/>
            <p14:sldId id="1367"/>
            <p14:sldId id="1308"/>
          </p14:sldIdLst>
        </p14:section>
        <p14:section name="Introduction" id="{01D950D4-9F6D-4C67-9D90-7411C7989C22}">
          <p14:sldIdLst>
            <p14:sldId id="1299"/>
            <p14:sldId id="1344"/>
            <p14:sldId id="1345"/>
            <p14:sldId id="1346"/>
            <p14:sldId id="1347"/>
            <p14:sldId id="1348"/>
          </p14:sldIdLst>
        </p14:section>
        <p14:section name="UX customizations with app model" id="{17C8789C-94E5-414F-BF48-382B27E4913F}">
          <p14:sldIdLst>
            <p14:sldId id="1340"/>
            <p14:sldId id="1349"/>
            <p14:sldId id="1350"/>
            <p14:sldId id="1351"/>
            <p14:sldId id="1352"/>
            <p14:sldId id="1353"/>
            <p14:sldId id="1354"/>
            <p14:sldId id="1355"/>
            <p14:sldId id="1356"/>
            <p14:sldId id="1357"/>
            <p14:sldId id="1358"/>
          </p14:sldIdLst>
        </p14:section>
        <p14:section name="Client Side Rendering" id="{C4087B11-5613-4926-9473-4D6CF60F48F7}">
          <p14:sldIdLst>
            <p14:sldId id="1341"/>
            <p14:sldId id="1359"/>
            <p14:sldId id="1360"/>
            <p14:sldId id="1361"/>
            <p14:sldId id="1362"/>
            <p14:sldId id="1363"/>
          </p14:sldIdLst>
        </p14:section>
        <p14:section name="Closing" id="{F94123CC-8DDB-48DD-B863-7F08E6F319FE}">
          <p14:sldIdLst>
            <p14:sldId id="1364"/>
            <p14:sldId id="1310"/>
            <p14:sldId id="1368"/>
            <p14:sldId id="1312"/>
            <p14:sldId id="1313"/>
            <p14:sldId id="1314"/>
          </p14:sldIdLst>
        </p14:section>
      </p14:sectionLst>
    </p:ext>
    <p:ext uri="{EFAFB233-063F-42B5-8137-9DF3F51BA10A}">
      <p15:sldGuideLst xmlns:p15="http://schemas.microsoft.com/office/powerpoint/2012/main">
        <p15:guide id="1" orient="horz" pos="2328" userDrawn="1">
          <p15:clr>
            <a:srgbClr val="A4A3A4"/>
          </p15:clr>
        </p15:guide>
        <p15:guide id="2" orient="horz" pos="3000" userDrawn="1">
          <p15:clr>
            <a:srgbClr val="A4A3A4"/>
          </p15:clr>
        </p15:guide>
        <p15:guide id="3" orient="horz" pos="4200" userDrawn="1">
          <p15:clr>
            <a:srgbClr val="A4A3A4"/>
          </p15:clr>
        </p15:guide>
        <p15:guide id="8" orient="horz" pos="2376" userDrawn="1">
          <p15:clr>
            <a:srgbClr val="A4A3A4"/>
          </p15:clr>
        </p15:guide>
        <p15:guide id="9" orient="horz" pos="2952" userDrawn="1">
          <p15:clr>
            <a:srgbClr val="A4A3A4"/>
          </p15:clr>
        </p15:guide>
        <p15:guide id="10" pos="311" userDrawn="1">
          <p15:clr>
            <a:srgbClr val="A4A3A4"/>
          </p15:clr>
        </p15:guide>
        <p15:guide id="12" pos="7559" userDrawn="1">
          <p15:clr>
            <a:srgbClr val="A4A3A4"/>
          </p15:clr>
        </p15:guide>
        <p15:guide id="14" pos="3911" userDrawn="1">
          <p15:clr>
            <a:srgbClr val="A4A3A4"/>
          </p15:clr>
        </p15:guide>
        <p15:guide id="15" pos="2111" userDrawn="1">
          <p15:clr>
            <a:srgbClr val="A4A3A4"/>
          </p15:clr>
        </p15:guide>
        <p15:guide id="19" pos="2759" userDrawn="1">
          <p15:clr>
            <a:srgbClr val="A4A3A4"/>
          </p15:clr>
        </p15:guide>
        <p15:guide id="20" orient="horz" pos="2040" userDrawn="1">
          <p15:clr>
            <a:srgbClr val="A4A3A4"/>
          </p15:clr>
        </p15:guide>
        <p15:guide id="21" orient="horz" pos="2880" userDrawn="1">
          <p15:clr>
            <a:srgbClr val="A4A3A4"/>
          </p15:clr>
        </p15:guide>
        <p15:guide id="22" orient="horz" pos="3942">
          <p15:clr>
            <a:srgbClr val="A4A3A4"/>
          </p15:clr>
        </p15:guide>
        <p15:guide id="23" pos="7229">
          <p15:clr>
            <a:srgbClr val="A4A3A4"/>
          </p15:clr>
        </p15:guide>
        <p15:guide id="24" orient="horz" pos="3648" userDrawn="1">
          <p15:clr>
            <a:srgbClr val="A4A3A4"/>
          </p15:clr>
        </p15:guide>
        <p15:guide id="25" orient="horz" pos="4104" userDrawn="1">
          <p15:clr>
            <a:srgbClr val="A4A3A4"/>
          </p15:clr>
        </p15:guide>
        <p15:guide id="26" orient="horz" pos="3696" userDrawn="1">
          <p15:clr>
            <a:srgbClr val="A4A3A4"/>
          </p15:clr>
        </p15:guide>
        <p15:guide id="27" pos="149">
          <p15:clr>
            <a:srgbClr val="A4A3A4"/>
          </p15:clr>
        </p15:guide>
        <p15:guide id="28" pos="1967" userDrawn="1">
          <p15:clr>
            <a:srgbClr val="A4A3A4"/>
          </p15:clr>
        </p15:guide>
        <p15:guide id="29" pos="604">
          <p15:clr>
            <a:srgbClr val="A4A3A4"/>
          </p15:clr>
        </p15:guide>
      </p15:sldGuideLst>
    </p:ext>
    <p:ext uri="{2D200454-40CA-4A62-9FC3-DE9A4176ACB9}">
      <p15:notesGuideLst xmlns:p15="http://schemas.microsoft.com/office/powerpoint/2012/main">
        <p15:guide id="1" orient="horz" pos="2904" userDrawn="1">
          <p15:clr>
            <a:srgbClr val="A4A3A4"/>
          </p15:clr>
        </p15:guide>
        <p15:guide id="2" pos="2183" userDrawn="1">
          <p15:clr>
            <a:srgbClr val="A4A3A4"/>
          </p15:clr>
        </p15:guide>
        <p15:guide id="3" orient="horz" pos="2952" userDrawn="1">
          <p15:clr>
            <a:srgbClr val="A4A3A4"/>
          </p15:clr>
        </p15:guide>
        <p15:guide id="4" pos="2232"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36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69696"/>
    <a:srgbClr val="EB3C00"/>
    <a:srgbClr val="0072C6"/>
    <a:srgbClr val="0088EE"/>
    <a:srgbClr val="2D82FF"/>
    <a:srgbClr val="FFFF99"/>
    <a:srgbClr val="0042AC"/>
    <a:srgbClr val="D2D2D2"/>
    <a:srgbClr val="505050"/>
    <a:srgbClr val="0018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84824" autoAdjust="0"/>
  </p:normalViewPr>
  <p:slideViewPr>
    <p:cSldViewPr snapToGrid="0">
      <p:cViewPr varScale="1">
        <p:scale>
          <a:sx n="71" d="100"/>
          <a:sy n="71" d="100"/>
        </p:scale>
        <p:origin x="882" y="60"/>
      </p:cViewPr>
      <p:guideLst>
        <p:guide orient="horz" pos="2328"/>
        <p:guide orient="horz" pos="3000"/>
        <p:guide orient="horz" pos="4200"/>
        <p:guide orient="horz" pos="2376"/>
        <p:guide orient="horz" pos="2952"/>
        <p:guide pos="311"/>
        <p:guide pos="7559"/>
        <p:guide pos="3911"/>
        <p:guide pos="2111"/>
        <p:guide pos="2759"/>
        <p:guide orient="horz" pos="2040"/>
        <p:guide orient="horz" pos="2880"/>
        <p:guide orient="horz" pos="3942"/>
        <p:guide pos="7229"/>
        <p:guide orient="horz" pos="3648"/>
        <p:guide orient="horz" pos="4104"/>
        <p:guide orient="horz" pos="3696"/>
        <p:guide pos="149"/>
        <p:guide pos="1967"/>
        <p:guide pos="604"/>
      </p:guideLst>
    </p:cSldViewPr>
  </p:slid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87" d="100"/>
          <a:sy n="87" d="100"/>
        </p:scale>
        <p:origin x="3780" y="102"/>
      </p:cViewPr>
      <p:guideLst>
        <p:guide orient="horz" pos="2904"/>
        <p:guide pos="2183"/>
        <p:guide orient="horz" pos="2952"/>
        <p:guide pos="2232"/>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notesMaster" Target="notesMasters/notesMaster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presProps" Target="pres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handoutMaster" Target="handoutMasters/handoutMaster1.xml"/><Relationship Id="rId45"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viewProps" Target="viewProp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20" Type="http://schemas.openxmlformats.org/officeDocument/2006/relationships/slide" Target="slides/slide15.xml"/><Relationship Id="rId41"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3070860" cy="468630"/>
          </a:xfrm>
          <a:prstGeom prst="rect">
            <a:avLst/>
          </a:prstGeom>
        </p:spPr>
        <p:txBody>
          <a:bodyPr vert="horz" lIns="94044" tIns="47022" rIns="94044" bIns="47022" rtlCol="0"/>
          <a:lstStyle>
            <a:lvl1pPr algn="l">
              <a:defRPr sz="1200"/>
            </a:lvl1pPr>
          </a:lstStyle>
          <a:p>
            <a:r>
              <a:rPr lang="en-US" dirty="0"/>
              <a:t>Office 365</a:t>
            </a:r>
          </a:p>
        </p:txBody>
      </p:sp>
      <p:sp>
        <p:nvSpPr>
          <p:cNvPr id="8" name="Footer Placeholder 7"/>
          <p:cNvSpPr>
            <a:spLocks noGrp="1"/>
          </p:cNvSpPr>
          <p:nvPr>
            <p:ph type="ftr" sz="quarter" idx="2"/>
          </p:nvPr>
        </p:nvSpPr>
        <p:spPr>
          <a:xfrm>
            <a:off x="0" y="8902343"/>
            <a:ext cx="5988177" cy="375346"/>
          </a:xfrm>
          <a:prstGeom prst="rect">
            <a:avLst/>
          </a:prstGeom>
        </p:spPr>
        <p:txBody>
          <a:bodyPr vert="horz" lIns="0" tIns="47022" rIns="94044" bIns="47022" rtlCol="0" anchor="b"/>
          <a:lstStyle>
            <a:lvl1pPr algn="l">
              <a:defRPr sz="1200"/>
            </a:lvl1pPr>
          </a:lstStyle>
          <a:p>
            <a:pPr marL="238375" defTabSz="940130"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976365" y="8902344"/>
            <a:ext cx="1108594" cy="468630"/>
          </a:xfrm>
          <a:prstGeom prst="rect">
            <a:avLst/>
          </a:prstGeom>
        </p:spPr>
        <p:txBody>
          <a:bodyPr vert="horz" lIns="94044" tIns="47022" rIns="94044" bIns="47022"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eg>
</file>

<file path=ppt/media/image18.png>
</file>

<file path=ppt/media/image19.png>
</file>

<file path=ppt/media/image2.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420688" y="703263"/>
            <a:ext cx="6245225" cy="3514725"/>
          </a:xfrm>
          <a:prstGeom prst="rect">
            <a:avLst/>
          </a:prstGeom>
          <a:noFill/>
          <a:ln w="12700">
            <a:solidFill>
              <a:prstClr val="black"/>
            </a:solidFill>
          </a:ln>
        </p:spPr>
        <p:txBody>
          <a:bodyPr vert="horz" lIns="94044" tIns="47022" rIns="94044" bIns="47022" rtlCol="0" anchor="ctr"/>
          <a:lstStyle/>
          <a:p>
            <a:endParaRPr lang="en-US"/>
          </a:p>
        </p:txBody>
      </p:sp>
      <p:sp>
        <p:nvSpPr>
          <p:cNvPr id="12" name="Notes Placeholder 11"/>
          <p:cNvSpPr>
            <a:spLocks noGrp="1"/>
          </p:cNvSpPr>
          <p:nvPr>
            <p:ph type="body" sz="quarter" idx="3"/>
          </p:nvPr>
        </p:nvSpPr>
        <p:spPr>
          <a:xfrm>
            <a:off x="708660" y="4451985"/>
            <a:ext cx="5669280" cy="4217670"/>
          </a:xfrm>
          <a:prstGeom prst="rect">
            <a:avLst/>
          </a:prstGeom>
        </p:spPr>
        <p:txBody>
          <a:bodyPr vert="horz" lIns="94044" tIns="47022" rIns="94044" bIns="4702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6106286" y="8902344"/>
            <a:ext cx="978673" cy="468630"/>
          </a:xfrm>
          <a:prstGeom prst="rect">
            <a:avLst/>
          </a:prstGeom>
        </p:spPr>
        <p:txBody>
          <a:bodyPr vert="horz" lIns="94044" tIns="47022" rIns="94044" bIns="47022"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3070860" cy="468630"/>
          </a:xfrm>
          <a:prstGeom prst="rect">
            <a:avLst/>
          </a:prstGeom>
        </p:spPr>
        <p:txBody>
          <a:bodyPr vert="horz" lIns="94044" tIns="47022" rIns="94044" bIns="47022" rtlCol="0"/>
          <a:lstStyle>
            <a:lvl1pPr algn="l">
              <a:defRPr sz="1200"/>
            </a:lvl1pPr>
          </a:lstStyle>
          <a:p>
            <a:r>
              <a:rPr lang="en-US" dirty="0"/>
              <a:t>Office 365</a:t>
            </a:r>
          </a:p>
        </p:txBody>
      </p:sp>
      <p:sp>
        <p:nvSpPr>
          <p:cNvPr id="15" name="Footer Placeholder 7"/>
          <p:cNvSpPr>
            <a:spLocks noGrp="1"/>
          </p:cNvSpPr>
          <p:nvPr>
            <p:ph type="ftr" sz="quarter" idx="4"/>
          </p:nvPr>
        </p:nvSpPr>
        <p:spPr>
          <a:xfrm>
            <a:off x="0" y="8902343"/>
            <a:ext cx="5988177" cy="375346"/>
          </a:xfrm>
          <a:prstGeom prst="rect">
            <a:avLst/>
          </a:prstGeom>
        </p:spPr>
        <p:txBody>
          <a:bodyPr vert="horz" lIns="0" tIns="47022" rIns="94044" bIns="47022" rtlCol="0" anchor="b"/>
          <a:lstStyle>
            <a:lvl1pPr algn="l">
              <a:defRPr sz="1200"/>
            </a:lvl1pPr>
          </a:lstStyle>
          <a:p>
            <a:pPr marL="238375" defTabSz="940130"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22867">
              <a:spcAft>
                <a:spcPts val="336"/>
              </a:spcAft>
            </a:pPr>
            <a:endParaRPr lang="en-US" dirty="0">
              <a:solidFill>
                <a:schemeClr val="bg1"/>
              </a:solidFill>
            </a:endParaRPr>
          </a:p>
        </p:txBody>
      </p:sp>
      <p:sp>
        <p:nvSpPr>
          <p:cNvPr id="6" name="Date Placeholder 5"/>
          <p:cNvSpPr>
            <a:spLocks noGrp="1"/>
          </p:cNvSpPr>
          <p:nvPr>
            <p:ph type="dt" idx="12"/>
          </p:nvPr>
        </p:nvSpPr>
        <p:spPr>
          <a:xfrm>
            <a:off x="4014100" y="0"/>
            <a:ext cx="3070860" cy="468630"/>
          </a:xfrm>
          <a:prstGeom prst="rect">
            <a:avLst/>
          </a:prstGeom>
        </p:spPr>
        <p:txBody>
          <a:bodyPr/>
          <a:lstStyle/>
          <a:p>
            <a:fld id="{D4664A66-7F43-48D1-91D2-AE7A931D6495}" type="datetime1">
              <a:rPr lang="en-US" smtClean="0">
                <a:solidFill>
                  <a:prstClr val="black"/>
                </a:solidFill>
              </a:rPr>
              <a:pPr/>
              <a:t>1/4/2017</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a:t>
            </a:fld>
            <a:endParaRPr lang="en-US" dirty="0">
              <a:solidFill>
                <a:prstClr val="black"/>
              </a:solidFill>
            </a:endParaRPr>
          </a:p>
        </p:txBody>
      </p:sp>
      <p:sp>
        <p:nvSpPr>
          <p:cNvPr id="8" name="Header Placeholder 5"/>
          <p:cNvSpPr>
            <a:spLocks noGrp="1"/>
          </p:cNvSpPr>
          <p:nvPr>
            <p:ph type="hdr" sz="quarter"/>
          </p:nvPr>
        </p:nvSpPr>
        <p:spPr>
          <a:xfrm>
            <a:off x="0" y="0"/>
            <a:ext cx="3070860" cy="468630"/>
          </a:xfrm>
          <a:prstGeom prst="rect">
            <a:avLst/>
          </a:prstGeom>
        </p:spPr>
        <p:txBody>
          <a:bodyPr vert="horz" lIns="94044" tIns="47022" rIns="94044" bIns="47022" rtlCol="0"/>
          <a:lstStyle>
            <a:lvl1pPr algn="l">
              <a:defRPr sz="1200"/>
            </a:lvl1pPr>
          </a:lstStyle>
          <a:p>
            <a:r>
              <a:rPr lang="en-US" dirty="0">
                <a:solidFill>
                  <a:prstClr val="black"/>
                </a:solidFill>
              </a:rPr>
              <a:t>Microsoft Office</a:t>
            </a:r>
          </a:p>
        </p:txBody>
      </p:sp>
      <p:sp>
        <p:nvSpPr>
          <p:cNvPr id="9" name="Footer Placeholder 7"/>
          <p:cNvSpPr>
            <a:spLocks noGrp="1"/>
          </p:cNvSpPr>
          <p:nvPr>
            <p:ph type="ftr" sz="quarter" idx="4"/>
          </p:nvPr>
        </p:nvSpPr>
        <p:spPr>
          <a:xfrm>
            <a:off x="0" y="8902343"/>
            <a:ext cx="5988177" cy="375346"/>
          </a:xfrm>
          <a:prstGeom prst="rect">
            <a:avLst/>
          </a:prstGeom>
        </p:spPr>
        <p:txBody>
          <a:bodyPr vert="horz" lIns="0" tIns="47022" rIns="94044" bIns="47022" rtlCol="0" anchor="b"/>
          <a:lstStyle>
            <a:lvl1pPr algn="l">
              <a:defRPr sz="1200"/>
            </a:lvl1pPr>
          </a:lstStyle>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5889772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75063" y="850900"/>
            <a:ext cx="2992437" cy="1684338"/>
          </a:xfrm>
        </p:spPr>
      </p:sp>
      <p:sp>
        <p:nvSpPr>
          <p:cNvPr id="3" name="Notes Placeholder 2"/>
          <p:cNvSpPr>
            <a:spLocks noGrp="1"/>
          </p:cNvSpPr>
          <p:nvPr>
            <p:ph type="body" idx="1"/>
          </p:nvPr>
        </p:nvSpPr>
        <p:spPr/>
        <p:txBody>
          <a:bodyPr/>
          <a:lstStyle/>
          <a:p>
            <a:r>
              <a:rPr lang="en-US" dirty="0"/>
              <a:t>Steve</a:t>
            </a:r>
            <a:r>
              <a:rPr lang="en-US"/>
              <a:t> </a:t>
            </a:r>
            <a:endParaRPr lang="en-US" b="1" dirty="0"/>
          </a:p>
          <a:p>
            <a:endParaRPr lang="en-US" b="1" dirty="0"/>
          </a:p>
          <a:p>
            <a:r>
              <a:rPr lang="en-US" b="1"/>
              <a:t>Title</a:t>
            </a:r>
            <a:r>
              <a:rPr lang="en-US" dirty="0"/>
              <a:t>:</a:t>
            </a:r>
            <a:r>
              <a:rPr lang="en-US" baseline="0" dirty="0"/>
              <a:t> </a:t>
            </a:r>
            <a:r>
              <a:rPr lang="en-US" dirty="0"/>
              <a:t>Extending </a:t>
            </a:r>
            <a:r>
              <a:rPr lang="en-US" dirty="0" err="1"/>
              <a:t>oob</a:t>
            </a:r>
            <a:r>
              <a:rPr lang="en-US" dirty="0"/>
              <a:t> web parts</a:t>
            </a:r>
          </a:p>
          <a:p>
            <a:r>
              <a:rPr lang="en-US" b="1" dirty="0"/>
              <a:t>Time: </a:t>
            </a:r>
            <a:r>
              <a:rPr lang="en-US" b="0" dirty="0"/>
              <a:t>1</a:t>
            </a:r>
            <a:r>
              <a:rPr lang="en-US" b="0" baseline="0" dirty="0"/>
              <a:t> minute</a:t>
            </a:r>
          </a:p>
          <a:p>
            <a:endParaRPr lang="en-US" b="0" baseline="0" dirty="0"/>
          </a:p>
          <a:p>
            <a:pPr marL="0" indent="0">
              <a:buFont typeface="Arial" panose="020B0604020202020204" pitchFamily="34" charset="0"/>
              <a:buNone/>
            </a:pPr>
            <a:r>
              <a:rPr lang="en-US" b="1" dirty="0"/>
              <a:t>What</a:t>
            </a:r>
          </a:p>
          <a:p>
            <a:pPr marL="0" indent="0">
              <a:buFont typeface="Arial" panose="020B0604020202020204" pitchFamily="34" charset="0"/>
              <a:buNone/>
            </a:pPr>
            <a:r>
              <a:rPr lang="en-US" dirty="0"/>
              <a:t>Rather than implementing custom web parts, provide pre-define out of the box templates which have needed branding and capabilities included</a:t>
            </a:r>
          </a:p>
          <a:p>
            <a:pPr marL="0" indent="0">
              <a:buFont typeface="Arial" panose="020B0604020202020204" pitchFamily="34" charset="0"/>
              <a:buNone/>
            </a:pPr>
            <a:r>
              <a:rPr lang="en-US" b="1" dirty="0"/>
              <a:t>Why</a:t>
            </a:r>
          </a:p>
          <a:p>
            <a:pPr marL="0" indent="0">
              <a:buFont typeface="Arial" panose="020B0604020202020204" pitchFamily="34" charset="0"/>
              <a:buNone/>
            </a:pPr>
            <a:r>
              <a:rPr lang="en-US" dirty="0"/>
              <a:t>Provides fast and cost efficient way to introduce reusable templates to avoid need of web parts or web parts</a:t>
            </a:r>
          </a:p>
          <a:p>
            <a:pPr marL="0" indent="0">
              <a:buFont typeface="Arial" panose="020B0604020202020204" pitchFamily="34" charset="0"/>
              <a:buNone/>
            </a:pPr>
            <a:r>
              <a:rPr lang="en-US" b="1" dirty="0"/>
              <a:t>How</a:t>
            </a:r>
          </a:p>
          <a:p>
            <a:pPr marL="0" indent="0">
              <a:buFont typeface="Arial" panose="020B0604020202020204" pitchFamily="34" charset="0"/>
              <a:buNone/>
            </a:pPr>
            <a:r>
              <a:rPr lang="en-US" dirty="0"/>
              <a:t>Configure out of the box web parts, export and use them in web part gallery for other sites</a:t>
            </a:r>
          </a:p>
          <a:p>
            <a:endParaRPr lang="en-US" b="1" dirty="0"/>
          </a:p>
        </p:txBody>
      </p:sp>
      <p:sp>
        <p:nvSpPr>
          <p:cNvPr id="4" name="Header Placeholder 3"/>
          <p:cNvSpPr>
            <a:spLocks noGrp="1"/>
          </p:cNvSpPr>
          <p:nvPr>
            <p:ph type="hdr" sz="quarter" idx="10"/>
          </p:nvPr>
        </p:nvSpPr>
        <p:spPr/>
        <p:txBody>
          <a:bodyPr/>
          <a:lstStyle/>
          <a:p>
            <a:r>
              <a:rPr lang="en-US"/>
              <a:t>SMSG Readiness</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532A5754-C248-4702-A095-B4DA66264250}" type="datetime1">
              <a:rPr lang="en-US" smtClean="0"/>
              <a:t>1/4/2017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19344124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Steve</a:t>
            </a:r>
            <a:r>
              <a:rPr lang="en-US"/>
              <a:t> </a:t>
            </a:r>
            <a:endParaRPr lang="en-US" dirty="0"/>
          </a:p>
        </p:txBody>
      </p:sp>
      <p:sp>
        <p:nvSpPr>
          <p:cNvPr id="4" name="Header Placeholder 3"/>
          <p:cNvSpPr>
            <a:spLocks noGrp="1"/>
          </p:cNvSpPr>
          <p:nvPr>
            <p:ph type="hdr" sz="quarter" idx="10"/>
          </p:nvPr>
        </p:nvSpPr>
        <p:spPr/>
        <p:txBody>
          <a:bodyPr/>
          <a:lstStyle/>
          <a:p>
            <a:r>
              <a:rPr lang="en-US"/>
              <a:t>SMSG Readiness</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1D98C249-07C1-45D0-9644-E3146D02F616}" type="datetime1">
              <a:rPr lang="en-US" smtClean="0"/>
              <a:t>1/4/2017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8538797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Steve</a:t>
            </a:r>
            <a:r>
              <a:rPr lang="en-US"/>
              <a:t> </a:t>
            </a:r>
            <a:endParaRPr lang="en-GB"/>
          </a:p>
        </p:txBody>
      </p:sp>
      <p:sp>
        <p:nvSpPr>
          <p:cNvPr id="4" name="Slide Number Placeholder 3"/>
          <p:cNvSpPr>
            <a:spLocks noGrp="1"/>
          </p:cNvSpPr>
          <p:nvPr>
            <p:ph type="sldNum" sz="quarter" idx="10"/>
          </p:nvPr>
        </p:nvSpPr>
        <p:spPr/>
        <p:txBody>
          <a:bodyPr/>
          <a:lstStyle/>
          <a:p>
            <a:fld id="{4CFD207A-07DF-40AD-A916-9872E089CE7A}" type="slidenum">
              <a:rPr lang="en-US" smtClean="0"/>
              <a:t>15</a:t>
            </a:fld>
            <a:endParaRPr lang="en-US"/>
          </a:p>
        </p:txBody>
      </p:sp>
    </p:spTree>
    <p:extLst>
      <p:ext uri="{BB962C8B-B14F-4D97-AF65-F5344CB8AC3E}">
        <p14:creationId xmlns:p14="http://schemas.microsoft.com/office/powerpoint/2010/main" val="32986488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Steve</a:t>
            </a:r>
            <a:r>
              <a:rPr lang="en-US"/>
              <a:t> </a:t>
            </a:r>
            <a:endParaRPr lang="en-GB"/>
          </a:p>
        </p:txBody>
      </p:sp>
      <p:sp>
        <p:nvSpPr>
          <p:cNvPr id="4" name="Slide Number Placeholder 3"/>
          <p:cNvSpPr>
            <a:spLocks noGrp="1"/>
          </p:cNvSpPr>
          <p:nvPr>
            <p:ph type="sldNum" sz="quarter" idx="10"/>
          </p:nvPr>
        </p:nvSpPr>
        <p:spPr/>
        <p:txBody>
          <a:bodyPr/>
          <a:lstStyle/>
          <a:p>
            <a:fld id="{4CFD207A-07DF-40AD-A916-9872E089CE7A}" type="slidenum">
              <a:rPr lang="en-US" smtClean="0"/>
              <a:t>16</a:t>
            </a:fld>
            <a:endParaRPr lang="en-US"/>
          </a:p>
        </p:txBody>
      </p:sp>
    </p:spTree>
    <p:extLst>
      <p:ext uri="{BB962C8B-B14F-4D97-AF65-F5344CB8AC3E}">
        <p14:creationId xmlns:p14="http://schemas.microsoft.com/office/powerpoint/2010/main" val="16415006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75063" y="850900"/>
            <a:ext cx="2992437" cy="1684338"/>
          </a:xfrm>
        </p:spPr>
      </p:sp>
      <p:sp>
        <p:nvSpPr>
          <p:cNvPr id="3" name="Notes Placeholder 2"/>
          <p:cNvSpPr>
            <a:spLocks noGrp="1"/>
          </p:cNvSpPr>
          <p:nvPr>
            <p:ph type="body" idx="1"/>
          </p:nvPr>
        </p:nvSpPr>
        <p:spPr/>
        <p:txBody>
          <a:bodyPr/>
          <a:lstStyle/>
          <a:p>
            <a:r>
              <a:rPr lang="en-US" b="1" dirty="0"/>
              <a:t>Vesa</a:t>
            </a:r>
            <a:r>
              <a:rPr lang="en-US" b="1"/>
              <a:t> </a:t>
            </a:r>
            <a:endParaRPr lang="en-US" b="1" dirty="0"/>
          </a:p>
        </p:txBody>
      </p:sp>
      <p:sp>
        <p:nvSpPr>
          <p:cNvPr id="4" name="Header Placeholder 3"/>
          <p:cNvSpPr>
            <a:spLocks noGrp="1"/>
          </p:cNvSpPr>
          <p:nvPr>
            <p:ph type="hdr" sz="quarter" idx="10"/>
          </p:nvPr>
        </p:nvSpPr>
        <p:spPr/>
        <p:txBody>
          <a:bodyPr/>
          <a:lstStyle/>
          <a:p>
            <a:r>
              <a:rPr lang="en-US"/>
              <a:t>SMSG Readiness</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532A5754-C248-4702-A095-B4DA66264250}" type="datetime1">
              <a:rPr lang="en-US" smtClean="0"/>
              <a:t>1/4/2017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30864134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Vesa</a:t>
            </a:r>
            <a:r>
              <a:rPr lang="en-US" b="1"/>
              <a:t> </a:t>
            </a:r>
            <a:endParaRPr lang="en-GB"/>
          </a:p>
        </p:txBody>
      </p:sp>
      <p:sp>
        <p:nvSpPr>
          <p:cNvPr id="4" name="Slide Number Placeholder 3"/>
          <p:cNvSpPr>
            <a:spLocks noGrp="1"/>
          </p:cNvSpPr>
          <p:nvPr>
            <p:ph type="sldNum" sz="quarter" idx="10"/>
          </p:nvPr>
        </p:nvSpPr>
        <p:spPr/>
        <p:txBody>
          <a:bodyPr/>
          <a:lstStyle/>
          <a:p>
            <a:fld id="{4CFD207A-07DF-40AD-A916-9872E089CE7A}" type="slidenum">
              <a:rPr lang="en-US" smtClean="0"/>
              <a:t>19</a:t>
            </a:fld>
            <a:endParaRPr lang="en-US"/>
          </a:p>
        </p:txBody>
      </p:sp>
    </p:spTree>
    <p:extLst>
      <p:ext uri="{BB962C8B-B14F-4D97-AF65-F5344CB8AC3E}">
        <p14:creationId xmlns:p14="http://schemas.microsoft.com/office/powerpoint/2010/main" val="24014029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Vesa</a:t>
            </a:r>
            <a:r>
              <a:rPr lang="en-US" b="1"/>
              <a:t> </a:t>
            </a:r>
            <a:endParaRPr lang="en-GB"/>
          </a:p>
        </p:txBody>
      </p:sp>
      <p:sp>
        <p:nvSpPr>
          <p:cNvPr id="4" name="Slide Number Placeholder 3"/>
          <p:cNvSpPr>
            <a:spLocks noGrp="1"/>
          </p:cNvSpPr>
          <p:nvPr>
            <p:ph type="sldNum" sz="quarter" idx="10"/>
          </p:nvPr>
        </p:nvSpPr>
        <p:spPr/>
        <p:txBody>
          <a:bodyPr/>
          <a:lstStyle/>
          <a:p>
            <a:fld id="{4CFD207A-07DF-40AD-A916-9872E089CE7A}" type="slidenum">
              <a:rPr lang="en-US" smtClean="0"/>
              <a:t>20</a:t>
            </a:fld>
            <a:endParaRPr lang="en-US"/>
          </a:p>
        </p:txBody>
      </p:sp>
    </p:spTree>
    <p:extLst>
      <p:ext uri="{BB962C8B-B14F-4D97-AF65-F5344CB8AC3E}">
        <p14:creationId xmlns:p14="http://schemas.microsoft.com/office/powerpoint/2010/main" val="2653351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Vesa</a:t>
            </a:r>
            <a:r>
              <a:rPr lang="en-US"/>
              <a:t> </a:t>
            </a:r>
            <a:endParaRPr lang="en-GB"/>
          </a:p>
        </p:txBody>
      </p:sp>
      <p:sp>
        <p:nvSpPr>
          <p:cNvPr id="4" name="Slide Number Placeholder 3"/>
          <p:cNvSpPr>
            <a:spLocks noGrp="1"/>
          </p:cNvSpPr>
          <p:nvPr>
            <p:ph type="sldNum" sz="quarter" idx="10"/>
          </p:nvPr>
        </p:nvSpPr>
        <p:spPr/>
        <p:txBody>
          <a:bodyPr/>
          <a:lstStyle/>
          <a:p>
            <a:fld id="{4CFD207A-07DF-40AD-A916-9872E089CE7A}" type="slidenum">
              <a:rPr lang="en-US" smtClean="0"/>
              <a:t>21</a:t>
            </a:fld>
            <a:endParaRPr lang="en-US"/>
          </a:p>
        </p:txBody>
      </p:sp>
    </p:spTree>
    <p:extLst>
      <p:ext uri="{BB962C8B-B14F-4D97-AF65-F5344CB8AC3E}">
        <p14:creationId xmlns:p14="http://schemas.microsoft.com/office/powerpoint/2010/main" val="5579801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Date Placeholder 3"/>
          <p:cNvSpPr>
            <a:spLocks noGrp="1"/>
          </p:cNvSpPr>
          <p:nvPr>
            <p:ph type="dt" idx="10"/>
          </p:nvPr>
        </p:nvSpPr>
        <p:spPr>
          <a:xfrm>
            <a:off x="4014100" y="0"/>
            <a:ext cx="3070860" cy="468630"/>
          </a:xfrm>
          <a:prstGeom prst="rect">
            <a:avLst/>
          </a:prstGeom>
        </p:spPr>
        <p:txBody>
          <a:bodyPr/>
          <a:lstStyle/>
          <a:p>
            <a:fld id="{016D4FFF-EA12-4113-A505-A90247173362}" type="datetime1">
              <a:rPr lang="en-US" smtClean="0">
                <a:solidFill>
                  <a:prstClr val="black"/>
                </a:solidFill>
              </a:rPr>
              <a:pPr/>
              <a:t>1/4/2017</a:t>
            </a:fld>
            <a:endParaRPr lang="en-US" dirty="0">
              <a:solidFill>
                <a:prstClr val="black"/>
              </a:solidFill>
            </a:endParaRPr>
          </a:p>
        </p:txBody>
      </p:sp>
      <p:sp>
        <p:nvSpPr>
          <p:cNvPr id="5" name="Slide Number Placeholder 4"/>
          <p:cNvSpPr>
            <a:spLocks noGrp="1"/>
          </p:cNvSpPr>
          <p:nvPr>
            <p:ph type="sldNum" sz="quarter" idx="11"/>
          </p:nvPr>
        </p:nvSpPr>
        <p:spPr>
          <a:xfrm>
            <a:off x="6106286" y="8902344"/>
            <a:ext cx="978673" cy="468630"/>
          </a:xfrm>
          <a:prstGeom prst="rect">
            <a:avLst/>
          </a:prstGeom>
        </p:spPr>
        <p:txBody>
          <a:bodyPr/>
          <a:lstStyle/>
          <a:p>
            <a:fld id="{B4008EB6-D09E-4580-8CD6-DDB14511944F}" type="slidenum">
              <a:rPr lang="en-US" smtClean="0">
                <a:solidFill>
                  <a:prstClr val="black"/>
                </a:solidFill>
              </a:rPr>
              <a:pPr/>
              <a:t>22</a:t>
            </a:fld>
            <a:endParaRPr lang="en-US" dirty="0">
              <a:solidFill>
                <a:prstClr val="black"/>
              </a:solidFill>
            </a:endParaRPr>
          </a:p>
        </p:txBody>
      </p:sp>
      <p:sp>
        <p:nvSpPr>
          <p:cNvPr id="6" name="Header Placeholder 5"/>
          <p:cNvSpPr>
            <a:spLocks noGrp="1"/>
          </p:cNvSpPr>
          <p:nvPr>
            <p:ph type="hdr" sz="quarter" idx="12"/>
          </p:nvPr>
        </p:nvSpPr>
        <p:spPr>
          <a:xfrm>
            <a:off x="0" y="0"/>
            <a:ext cx="3070860" cy="468630"/>
          </a:xfrm>
          <a:prstGeom prst="rect">
            <a:avLst/>
          </a:prstGeom>
        </p:spPr>
        <p:txBody>
          <a:bodyPr/>
          <a:lstStyle/>
          <a:p>
            <a:r>
              <a:rPr lang="en-US" dirty="0">
                <a:solidFill>
                  <a:prstClr val="black"/>
                </a:solidFill>
              </a:rPr>
              <a:t>Microsoft Office</a:t>
            </a:r>
          </a:p>
        </p:txBody>
      </p:sp>
      <p:sp>
        <p:nvSpPr>
          <p:cNvPr id="7" name="Footer Placeholder 6"/>
          <p:cNvSpPr>
            <a:spLocks noGrp="1"/>
          </p:cNvSpPr>
          <p:nvPr>
            <p:ph type="ftr" sz="quarter" idx="13"/>
          </p:nvPr>
        </p:nvSpPr>
        <p:spPr>
          <a:xfrm>
            <a:off x="0" y="8902343"/>
            <a:ext cx="5988177" cy="375346"/>
          </a:xfrm>
          <a:prstGeom prst="rect">
            <a:avLst/>
          </a:prstGeom>
        </p:spPr>
        <p:txBody>
          <a:bodyPr/>
          <a:lstStyle/>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5343816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75063" y="850900"/>
            <a:ext cx="2992437" cy="1684338"/>
          </a:xfrm>
        </p:spPr>
      </p:sp>
      <p:sp>
        <p:nvSpPr>
          <p:cNvPr id="3" name="Notes Placeholder 2"/>
          <p:cNvSpPr>
            <a:spLocks noGrp="1"/>
          </p:cNvSpPr>
          <p:nvPr>
            <p:ph type="body" idx="1"/>
          </p:nvPr>
        </p:nvSpPr>
        <p:spPr/>
        <p:txBody>
          <a:bodyPr/>
          <a:lstStyle/>
          <a:p>
            <a:r>
              <a:rPr lang="en-US" dirty="0"/>
              <a:t>Steve</a:t>
            </a:r>
            <a:r>
              <a:rPr lang="en-US"/>
              <a:t> </a:t>
            </a:r>
          </a:p>
        </p:txBody>
      </p:sp>
      <p:sp>
        <p:nvSpPr>
          <p:cNvPr id="4" name="Header Placeholder 3"/>
          <p:cNvSpPr>
            <a:spLocks noGrp="1"/>
          </p:cNvSpPr>
          <p:nvPr>
            <p:ph type="hdr" sz="quarter" idx="10"/>
          </p:nvPr>
        </p:nvSpPr>
        <p:spPr/>
        <p:txBody>
          <a:bodyPr/>
          <a:lstStyle/>
          <a:p>
            <a:r>
              <a:rPr lang="en-US"/>
              <a:t>SMSG Readiness</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0FFA33-A08C-4ACD-978C-2B351DA77195}" type="datetime1">
              <a:rPr lang="en-US" smtClean="0"/>
              <a:t>1/4/2017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34113894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Vesa</a:t>
            </a:r>
            <a:r>
              <a:rPr lang="en-US"/>
              <a:t> </a:t>
            </a:r>
            <a:endParaRPr lang="en-GB"/>
          </a:p>
        </p:txBody>
      </p:sp>
      <p:sp>
        <p:nvSpPr>
          <p:cNvPr id="4" name="Slide Number Placeholder 3"/>
          <p:cNvSpPr>
            <a:spLocks noGrp="1"/>
          </p:cNvSpPr>
          <p:nvPr>
            <p:ph type="sldNum" sz="quarter" idx="10"/>
          </p:nvPr>
        </p:nvSpPr>
        <p:spPr/>
        <p:txBody>
          <a:bodyPr/>
          <a:lstStyle/>
          <a:p>
            <a:fld id="{4CFD207A-07DF-40AD-A916-9872E089CE7A}" type="slidenum">
              <a:rPr lang="en-US" smtClean="0"/>
              <a:t>4</a:t>
            </a:fld>
            <a:endParaRPr lang="en-US"/>
          </a:p>
        </p:txBody>
      </p:sp>
    </p:spTree>
    <p:extLst>
      <p:ext uri="{BB962C8B-B14F-4D97-AF65-F5344CB8AC3E}">
        <p14:creationId xmlns:p14="http://schemas.microsoft.com/office/powerpoint/2010/main" val="21695620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Steve</a:t>
            </a:r>
            <a:r>
              <a:rPr lang="en-US"/>
              <a:t> </a:t>
            </a:r>
            <a:endParaRPr lang="en-GB"/>
          </a:p>
        </p:txBody>
      </p:sp>
      <p:sp>
        <p:nvSpPr>
          <p:cNvPr id="4" name="Slide Number Placeholder 3"/>
          <p:cNvSpPr>
            <a:spLocks noGrp="1"/>
          </p:cNvSpPr>
          <p:nvPr>
            <p:ph type="sldNum" sz="quarter" idx="10"/>
          </p:nvPr>
        </p:nvSpPr>
        <p:spPr/>
        <p:txBody>
          <a:bodyPr/>
          <a:lstStyle/>
          <a:p>
            <a:fld id="{4CFD207A-07DF-40AD-A916-9872E089CE7A}" type="slidenum">
              <a:rPr lang="en-US" smtClean="0"/>
              <a:t>24</a:t>
            </a:fld>
            <a:endParaRPr lang="en-US"/>
          </a:p>
        </p:txBody>
      </p:sp>
    </p:spTree>
    <p:extLst>
      <p:ext uri="{BB962C8B-B14F-4D97-AF65-F5344CB8AC3E}">
        <p14:creationId xmlns:p14="http://schemas.microsoft.com/office/powerpoint/2010/main" val="9211066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Steve</a:t>
            </a:r>
            <a:r>
              <a:rPr lang="en-US"/>
              <a:t> </a:t>
            </a:r>
            <a:endParaRPr lang="en-GB" dirty="0"/>
          </a:p>
        </p:txBody>
      </p:sp>
      <p:sp>
        <p:nvSpPr>
          <p:cNvPr id="4" name="Slide Number Placeholder 3"/>
          <p:cNvSpPr>
            <a:spLocks noGrp="1"/>
          </p:cNvSpPr>
          <p:nvPr>
            <p:ph type="sldNum" sz="quarter" idx="10"/>
          </p:nvPr>
        </p:nvSpPr>
        <p:spPr/>
        <p:txBody>
          <a:bodyPr/>
          <a:lstStyle/>
          <a:p>
            <a:fld id="{4CFD207A-07DF-40AD-A916-9872E089CE7A}" type="slidenum">
              <a:rPr lang="en-US" smtClean="0"/>
              <a:t>25</a:t>
            </a:fld>
            <a:endParaRPr lang="en-US"/>
          </a:p>
        </p:txBody>
      </p:sp>
    </p:spTree>
    <p:extLst>
      <p:ext uri="{BB962C8B-B14F-4D97-AF65-F5344CB8AC3E}">
        <p14:creationId xmlns:p14="http://schemas.microsoft.com/office/powerpoint/2010/main" val="21655112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CFD207A-07DF-40AD-A916-9872E089CE7A}" type="slidenum">
              <a:rPr lang="en-US" smtClean="0"/>
              <a:t>26</a:t>
            </a:fld>
            <a:endParaRPr lang="en-US"/>
          </a:p>
        </p:txBody>
      </p:sp>
    </p:spTree>
    <p:extLst>
      <p:ext uri="{BB962C8B-B14F-4D97-AF65-F5344CB8AC3E}">
        <p14:creationId xmlns:p14="http://schemas.microsoft.com/office/powerpoint/2010/main" val="17926147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CFD207A-07DF-40AD-A916-9872E089CE7A}" type="slidenum">
              <a:rPr lang="en-US" smtClean="0"/>
              <a:t>27</a:t>
            </a:fld>
            <a:endParaRPr lang="en-US"/>
          </a:p>
        </p:txBody>
      </p:sp>
    </p:spTree>
    <p:extLst>
      <p:ext uri="{BB962C8B-B14F-4D97-AF65-F5344CB8AC3E}">
        <p14:creationId xmlns:p14="http://schemas.microsoft.com/office/powerpoint/2010/main" val="39930117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Vesa </a:t>
            </a:r>
            <a:endParaRPr lang="en-GB" dirty="0"/>
          </a:p>
        </p:txBody>
      </p:sp>
      <p:sp>
        <p:nvSpPr>
          <p:cNvPr id="4" name="Slide Number Placeholder 3"/>
          <p:cNvSpPr>
            <a:spLocks noGrp="1"/>
          </p:cNvSpPr>
          <p:nvPr>
            <p:ph type="sldNum" sz="quarter" idx="10"/>
          </p:nvPr>
        </p:nvSpPr>
        <p:spPr/>
        <p:txBody>
          <a:bodyPr/>
          <a:lstStyle/>
          <a:p>
            <a:fld id="{4CFD207A-07DF-40AD-A916-9872E089CE7A}" type="slidenum">
              <a:rPr lang="en-US" smtClean="0"/>
              <a:t>28</a:t>
            </a:fld>
            <a:endParaRPr lang="en-US"/>
          </a:p>
        </p:txBody>
      </p:sp>
    </p:spTree>
    <p:extLst>
      <p:ext uri="{BB962C8B-B14F-4D97-AF65-F5344CB8AC3E}">
        <p14:creationId xmlns:p14="http://schemas.microsoft.com/office/powerpoint/2010/main" val="22619756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dirty="0"/>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30</a:t>
            </a:fld>
            <a:endParaRPr lang="en-US" dirty="0">
              <a:solidFill>
                <a:prstClr val="black"/>
              </a:solidFill>
            </a:endParaRPr>
          </a:p>
        </p:txBody>
      </p:sp>
    </p:spTree>
    <p:extLst>
      <p:ext uri="{BB962C8B-B14F-4D97-AF65-F5344CB8AC3E}">
        <p14:creationId xmlns:p14="http://schemas.microsoft.com/office/powerpoint/2010/main" val="906148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CFD207A-07DF-40AD-A916-9872E089CE7A}" type="slidenum">
              <a:rPr lang="en-US" smtClean="0"/>
              <a:t>31</a:t>
            </a:fld>
            <a:endParaRPr lang="en-US"/>
          </a:p>
        </p:txBody>
      </p:sp>
    </p:spTree>
    <p:extLst>
      <p:ext uri="{BB962C8B-B14F-4D97-AF65-F5344CB8AC3E}">
        <p14:creationId xmlns:p14="http://schemas.microsoft.com/office/powerpoint/2010/main" val="33912200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5288" y="692150"/>
            <a:ext cx="6142037" cy="3455988"/>
          </a:xfrm>
          <a:prstGeom prst="rect">
            <a:avLst/>
          </a:prstGeom>
        </p:spPr>
      </p:sp>
      <p:sp>
        <p:nvSpPr>
          <p:cNvPr id="3" name="Notes Placeholder 2"/>
          <p:cNvSpPr>
            <a:spLocks noGrp="1"/>
          </p:cNvSpPr>
          <p:nvPr>
            <p:ph type="body" idx="1"/>
          </p:nvPr>
        </p:nvSpPr>
        <p:spPr>
          <a:xfrm>
            <a:off x="693254" y="4379002"/>
            <a:ext cx="5546035" cy="4148528"/>
          </a:xfrm>
          <a:prstGeom prst="rect">
            <a:avLst/>
          </a:prstGeom>
        </p:spPr>
        <p:txBody>
          <a:bodyPr>
            <a:normAutofit/>
          </a:bodyPr>
          <a:lstStyle/>
          <a:p>
            <a:endParaRPr lang="en-US"/>
          </a:p>
        </p:txBody>
      </p:sp>
      <p:sp>
        <p:nvSpPr>
          <p:cNvPr id="6" name="Date Placeholder 5"/>
          <p:cNvSpPr>
            <a:spLocks noGrp="1"/>
          </p:cNvSpPr>
          <p:nvPr>
            <p:ph type="dt" idx="10"/>
          </p:nvPr>
        </p:nvSpPr>
        <p:spPr>
          <a:xfrm>
            <a:off x="3926837" y="0"/>
            <a:ext cx="3004102" cy="460948"/>
          </a:xfrm>
          <a:prstGeom prst="rect">
            <a:avLst/>
          </a:prstGeom>
        </p:spPr>
        <p:txBody>
          <a:bodyPr/>
          <a:lstStyle/>
          <a:p>
            <a:fld id="{CF65DC99-4379-44AE-9BA7-822724421C33}" type="datetime1">
              <a:rPr lang="en-US" smtClean="0">
                <a:solidFill>
                  <a:prstClr val="black"/>
                </a:solidFill>
              </a:rPr>
              <a:pPr/>
              <a:t>1/4/2017</a:t>
            </a:fld>
            <a:endParaRPr lang="en-US" dirty="0">
              <a:solidFill>
                <a:prstClr val="black"/>
              </a:solidFill>
            </a:endParaRPr>
          </a:p>
        </p:txBody>
      </p:sp>
      <p:sp>
        <p:nvSpPr>
          <p:cNvPr id="9" name="Footer Placeholder 8"/>
          <p:cNvSpPr>
            <a:spLocks noGrp="1"/>
          </p:cNvSpPr>
          <p:nvPr>
            <p:ph type="ftr" sz="quarter" idx="11"/>
          </p:nvPr>
        </p:nvSpPr>
        <p:spPr>
          <a:xfrm>
            <a:off x="0" y="8756403"/>
            <a:ext cx="6239289" cy="460948"/>
          </a:xfrm>
          <a:prstGeom prst="rect">
            <a:avLst/>
          </a:prstGeom>
        </p:spPr>
        <p:txBody>
          <a:bodyPr/>
          <a:lstStyle/>
          <a:p>
            <a:r>
              <a:rPr lang="en-US">
                <a:solidFill>
                  <a:srgbClr val="000000"/>
                </a:solidFill>
                <a:latin typeface="Segoe UI Light" pitchFamily="34" charset="0"/>
              </a:rPr>
              <a:t>© 2012 Microsoft Corporation. All rights reserved. Microsoft, Windows, Windows Vista and other product names are or may be registered trademarks and/or trademarks in the U.S. and/or other countries.</a:t>
            </a:r>
          </a:p>
          <a:p>
            <a:r>
              <a:rPr lang="en-US">
                <a:solidFill>
                  <a:srgbClr val="000000"/>
                </a:solidFill>
                <a:latin typeface="Segoe UI Light"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latin typeface="Segoe UI Light" pitchFamily="34" charset="0"/>
              </a:rPr>
            </a:br>
            <a:r>
              <a:rPr lang="en-US">
                <a:solidFill>
                  <a:srgbClr val="000000"/>
                </a:solidFill>
                <a:latin typeface="Segoe UI Light" pitchFamily="34" charset="0"/>
              </a:rPr>
              <a:t>MICROSOFT MAKES NO WARRANTIES, EXPRESS, IMPLIED OR STATUTORY, AS TO THE INFORMATION IN THIS PRESENTATION.</a:t>
            </a:r>
            <a:endParaRPr lang="en-US" dirty="0">
              <a:solidFill>
                <a:srgbClr val="000000"/>
              </a:solidFill>
              <a:latin typeface="Segoe UI Light" pitchFamily="34" charset="0"/>
            </a:endParaRPr>
          </a:p>
        </p:txBody>
      </p:sp>
      <p:sp>
        <p:nvSpPr>
          <p:cNvPr id="10" name="Slide Number Placeholder 9"/>
          <p:cNvSpPr>
            <a:spLocks noGrp="1"/>
          </p:cNvSpPr>
          <p:nvPr>
            <p:ph type="sldNum" sz="quarter" idx="12"/>
          </p:nvPr>
        </p:nvSpPr>
        <p:spPr>
          <a:xfrm>
            <a:off x="6239289" y="8756403"/>
            <a:ext cx="691650" cy="460948"/>
          </a:xfrm>
          <a:prstGeom prst="rect">
            <a:avLst/>
          </a:prstGeom>
        </p:spPr>
        <p:txBody>
          <a:bodyPr/>
          <a:lstStyle/>
          <a:p>
            <a:fld id="{8B263312-38AA-4E1E-B2B5-0F8F122B24FE}" type="slidenum">
              <a:rPr lang="en-US" smtClean="0">
                <a:solidFill>
                  <a:prstClr val="black"/>
                </a:solidFill>
              </a:rPr>
              <a:pPr/>
              <a:t>33</a:t>
            </a:fld>
            <a:endParaRPr lang="en-US" dirty="0">
              <a:solidFill>
                <a:prstClr val="black"/>
              </a:solidFill>
            </a:endParaRPr>
          </a:p>
        </p:txBody>
      </p:sp>
      <p:sp>
        <p:nvSpPr>
          <p:cNvPr id="11" name="Header Placeholder 10"/>
          <p:cNvSpPr>
            <a:spLocks noGrp="1"/>
          </p:cNvSpPr>
          <p:nvPr>
            <p:ph type="hdr" sz="quarter" idx="13"/>
          </p:nvPr>
        </p:nvSpPr>
        <p:spPr>
          <a:xfrm>
            <a:off x="0" y="0"/>
            <a:ext cx="3004102" cy="460948"/>
          </a:xfrm>
          <a:prstGeom prst="rect">
            <a:avLst/>
          </a:prstGeom>
        </p:spPr>
        <p:txBody>
          <a:bodyPr/>
          <a:lstStyle/>
          <a:p>
            <a:r>
              <a:rPr lang="en-US">
                <a:solidFill>
                  <a:prstClr val="black"/>
                </a:solidFill>
              </a:rPr>
              <a:t>Microsoft Consumer Channels and Central Marketing Group</a:t>
            </a:r>
            <a:endParaRPr lang="en-US" dirty="0">
              <a:solidFill>
                <a:prstClr val="black"/>
              </a:solidFill>
            </a:endParaRPr>
          </a:p>
        </p:txBody>
      </p:sp>
    </p:spTree>
    <p:extLst>
      <p:ext uri="{BB962C8B-B14F-4D97-AF65-F5344CB8AC3E}">
        <p14:creationId xmlns:p14="http://schemas.microsoft.com/office/powerpoint/2010/main" val="10980625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Date Placeholder 3"/>
          <p:cNvSpPr>
            <a:spLocks noGrp="1"/>
          </p:cNvSpPr>
          <p:nvPr>
            <p:ph type="dt" idx="10"/>
          </p:nvPr>
        </p:nvSpPr>
        <p:spPr>
          <a:xfrm>
            <a:off x="4014100" y="0"/>
            <a:ext cx="3070860" cy="468630"/>
          </a:xfrm>
          <a:prstGeom prst="rect">
            <a:avLst/>
          </a:prstGeom>
        </p:spPr>
        <p:txBody>
          <a:bodyPr/>
          <a:lstStyle/>
          <a:p>
            <a:fld id="{016D4FFF-EA12-4113-A505-A90247173362}" type="datetime1">
              <a:rPr lang="en-US" smtClean="0">
                <a:solidFill>
                  <a:prstClr val="black"/>
                </a:solidFill>
              </a:rPr>
              <a:pPr/>
              <a:t>1/4/2017</a:t>
            </a:fld>
            <a:endParaRPr lang="en-US" dirty="0">
              <a:solidFill>
                <a:prstClr val="black"/>
              </a:solidFill>
            </a:endParaRPr>
          </a:p>
        </p:txBody>
      </p:sp>
      <p:sp>
        <p:nvSpPr>
          <p:cNvPr id="5" name="Slide Number Placeholder 4"/>
          <p:cNvSpPr>
            <a:spLocks noGrp="1"/>
          </p:cNvSpPr>
          <p:nvPr>
            <p:ph type="sldNum" sz="quarter" idx="11"/>
          </p:nvPr>
        </p:nvSpPr>
        <p:spPr>
          <a:xfrm>
            <a:off x="6106286" y="8902344"/>
            <a:ext cx="978673" cy="468630"/>
          </a:xfrm>
          <a:prstGeom prst="rect">
            <a:avLst/>
          </a:prstGeom>
        </p:spPr>
        <p:txBody>
          <a:bodyPr/>
          <a:lstStyle/>
          <a:p>
            <a:fld id="{B4008EB6-D09E-4580-8CD6-DDB14511944F}" type="slidenum">
              <a:rPr lang="en-US" smtClean="0">
                <a:solidFill>
                  <a:prstClr val="black"/>
                </a:solidFill>
              </a:rPr>
              <a:pPr/>
              <a:t>5</a:t>
            </a:fld>
            <a:endParaRPr lang="en-US" dirty="0">
              <a:solidFill>
                <a:prstClr val="black"/>
              </a:solidFill>
            </a:endParaRPr>
          </a:p>
        </p:txBody>
      </p:sp>
      <p:sp>
        <p:nvSpPr>
          <p:cNvPr id="6" name="Header Placeholder 5"/>
          <p:cNvSpPr>
            <a:spLocks noGrp="1"/>
          </p:cNvSpPr>
          <p:nvPr>
            <p:ph type="hdr" sz="quarter" idx="12"/>
          </p:nvPr>
        </p:nvSpPr>
        <p:spPr>
          <a:xfrm>
            <a:off x="0" y="0"/>
            <a:ext cx="3070860" cy="468630"/>
          </a:xfrm>
          <a:prstGeom prst="rect">
            <a:avLst/>
          </a:prstGeom>
        </p:spPr>
        <p:txBody>
          <a:bodyPr/>
          <a:lstStyle/>
          <a:p>
            <a:r>
              <a:rPr lang="en-US" dirty="0">
                <a:solidFill>
                  <a:prstClr val="black"/>
                </a:solidFill>
              </a:rPr>
              <a:t>Microsoft Office</a:t>
            </a:r>
          </a:p>
        </p:txBody>
      </p:sp>
      <p:sp>
        <p:nvSpPr>
          <p:cNvPr id="7" name="Footer Placeholder 6"/>
          <p:cNvSpPr>
            <a:spLocks noGrp="1"/>
          </p:cNvSpPr>
          <p:nvPr>
            <p:ph type="ftr" sz="quarter" idx="13"/>
          </p:nvPr>
        </p:nvSpPr>
        <p:spPr>
          <a:xfrm>
            <a:off x="0" y="8902343"/>
            <a:ext cx="5988177" cy="375346"/>
          </a:xfrm>
          <a:prstGeom prst="rect">
            <a:avLst/>
          </a:prstGeom>
        </p:spPr>
        <p:txBody>
          <a:bodyPr/>
          <a:lstStyle/>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0563404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Vesa</a:t>
            </a:r>
            <a:r>
              <a:rPr lang="en-US"/>
              <a:t> </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t>6</a:t>
            </a:fld>
            <a:endParaRPr lang="en-US"/>
          </a:p>
        </p:txBody>
      </p:sp>
    </p:spTree>
    <p:extLst>
      <p:ext uri="{BB962C8B-B14F-4D97-AF65-F5344CB8AC3E}">
        <p14:creationId xmlns:p14="http://schemas.microsoft.com/office/powerpoint/2010/main" val="18549570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Vesa</a:t>
            </a:r>
            <a:r>
              <a:rPr lang="en-US"/>
              <a:t> </a:t>
            </a:r>
            <a:endParaRPr lang="en-GB"/>
          </a:p>
        </p:txBody>
      </p:sp>
      <p:sp>
        <p:nvSpPr>
          <p:cNvPr id="4" name="Slide Number Placeholder 3"/>
          <p:cNvSpPr>
            <a:spLocks noGrp="1"/>
          </p:cNvSpPr>
          <p:nvPr>
            <p:ph type="sldNum" sz="quarter" idx="10"/>
          </p:nvPr>
        </p:nvSpPr>
        <p:spPr/>
        <p:txBody>
          <a:bodyPr/>
          <a:lstStyle/>
          <a:p>
            <a:fld id="{4CFD207A-07DF-40AD-A916-9872E089CE7A}" type="slidenum">
              <a:rPr lang="en-US" smtClean="0"/>
              <a:t>8</a:t>
            </a:fld>
            <a:endParaRPr lang="en-US"/>
          </a:p>
        </p:txBody>
      </p:sp>
    </p:spTree>
    <p:extLst>
      <p:ext uri="{BB962C8B-B14F-4D97-AF65-F5344CB8AC3E}">
        <p14:creationId xmlns:p14="http://schemas.microsoft.com/office/powerpoint/2010/main" val="20619265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Vesa</a:t>
            </a:r>
            <a:r>
              <a:rPr lang="en-US"/>
              <a:t> </a:t>
            </a:r>
            <a:endParaRPr lang="en-GB"/>
          </a:p>
        </p:txBody>
      </p:sp>
      <p:sp>
        <p:nvSpPr>
          <p:cNvPr id="4" name="Slide Number Placeholder 3"/>
          <p:cNvSpPr>
            <a:spLocks noGrp="1"/>
          </p:cNvSpPr>
          <p:nvPr>
            <p:ph type="sldNum" sz="quarter" idx="10"/>
          </p:nvPr>
        </p:nvSpPr>
        <p:spPr/>
        <p:txBody>
          <a:bodyPr/>
          <a:lstStyle/>
          <a:p>
            <a:fld id="{4CFD207A-07DF-40AD-A916-9872E089CE7A}" type="slidenum">
              <a:rPr lang="en-US" smtClean="0"/>
              <a:t>9</a:t>
            </a:fld>
            <a:endParaRPr lang="en-US"/>
          </a:p>
        </p:txBody>
      </p:sp>
    </p:spTree>
    <p:extLst>
      <p:ext uri="{BB962C8B-B14F-4D97-AF65-F5344CB8AC3E}">
        <p14:creationId xmlns:p14="http://schemas.microsoft.com/office/powerpoint/2010/main" val="33651488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Vesa </a:t>
            </a:r>
            <a:endParaRPr lang="en-GB" dirty="0"/>
          </a:p>
        </p:txBody>
      </p:sp>
      <p:sp>
        <p:nvSpPr>
          <p:cNvPr id="4" name="Slide Number Placeholder 3"/>
          <p:cNvSpPr>
            <a:spLocks noGrp="1"/>
          </p:cNvSpPr>
          <p:nvPr>
            <p:ph type="sldNum" sz="quarter" idx="10"/>
          </p:nvPr>
        </p:nvSpPr>
        <p:spPr/>
        <p:txBody>
          <a:bodyPr/>
          <a:lstStyle/>
          <a:p>
            <a:fld id="{4CFD207A-07DF-40AD-A916-9872E089CE7A}" type="slidenum">
              <a:rPr lang="en-US" smtClean="0"/>
              <a:t>10</a:t>
            </a:fld>
            <a:endParaRPr lang="en-US"/>
          </a:p>
        </p:txBody>
      </p:sp>
    </p:spTree>
    <p:extLst>
      <p:ext uri="{BB962C8B-B14F-4D97-AF65-F5344CB8AC3E}">
        <p14:creationId xmlns:p14="http://schemas.microsoft.com/office/powerpoint/2010/main" val="40782843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Date Placeholder 3"/>
          <p:cNvSpPr>
            <a:spLocks noGrp="1"/>
          </p:cNvSpPr>
          <p:nvPr>
            <p:ph type="dt" idx="10"/>
          </p:nvPr>
        </p:nvSpPr>
        <p:spPr>
          <a:xfrm>
            <a:off x="4014100" y="0"/>
            <a:ext cx="3070860" cy="468630"/>
          </a:xfrm>
          <a:prstGeom prst="rect">
            <a:avLst/>
          </a:prstGeom>
        </p:spPr>
        <p:txBody>
          <a:bodyPr/>
          <a:lstStyle/>
          <a:p>
            <a:fld id="{016D4FFF-EA12-4113-A505-A90247173362}" type="datetime1">
              <a:rPr lang="en-US" smtClean="0">
                <a:solidFill>
                  <a:prstClr val="black"/>
                </a:solidFill>
              </a:rPr>
              <a:pPr/>
              <a:t>1/4/2017</a:t>
            </a:fld>
            <a:endParaRPr lang="en-US" dirty="0">
              <a:solidFill>
                <a:prstClr val="black"/>
              </a:solidFill>
            </a:endParaRPr>
          </a:p>
        </p:txBody>
      </p:sp>
      <p:sp>
        <p:nvSpPr>
          <p:cNvPr id="5" name="Slide Number Placeholder 4"/>
          <p:cNvSpPr>
            <a:spLocks noGrp="1"/>
          </p:cNvSpPr>
          <p:nvPr>
            <p:ph type="sldNum" sz="quarter" idx="11"/>
          </p:nvPr>
        </p:nvSpPr>
        <p:spPr>
          <a:xfrm>
            <a:off x="6106286" y="8902344"/>
            <a:ext cx="978673" cy="468630"/>
          </a:xfrm>
          <a:prstGeom prst="rect">
            <a:avLst/>
          </a:prstGeom>
        </p:spPr>
        <p:txBody>
          <a:bodyPr/>
          <a:lstStyle/>
          <a:p>
            <a:fld id="{B4008EB6-D09E-4580-8CD6-DDB14511944F}" type="slidenum">
              <a:rPr lang="en-US" smtClean="0">
                <a:solidFill>
                  <a:prstClr val="black"/>
                </a:solidFill>
              </a:rPr>
              <a:pPr/>
              <a:t>11</a:t>
            </a:fld>
            <a:endParaRPr lang="en-US" dirty="0">
              <a:solidFill>
                <a:prstClr val="black"/>
              </a:solidFill>
            </a:endParaRPr>
          </a:p>
        </p:txBody>
      </p:sp>
      <p:sp>
        <p:nvSpPr>
          <p:cNvPr id="6" name="Header Placeholder 5"/>
          <p:cNvSpPr>
            <a:spLocks noGrp="1"/>
          </p:cNvSpPr>
          <p:nvPr>
            <p:ph type="hdr" sz="quarter" idx="12"/>
          </p:nvPr>
        </p:nvSpPr>
        <p:spPr>
          <a:xfrm>
            <a:off x="0" y="0"/>
            <a:ext cx="3070860" cy="468630"/>
          </a:xfrm>
          <a:prstGeom prst="rect">
            <a:avLst/>
          </a:prstGeom>
        </p:spPr>
        <p:txBody>
          <a:bodyPr/>
          <a:lstStyle/>
          <a:p>
            <a:r>
              <a:rPr lang="en-US" dirty="0">
                <a:solidFill>
                  <a:prstClr val="black"/>
                </a:solidFill>
              </a:rPr>
              <a:t>Microsoft Office</a:t>
            </a:r>
          </a:p>
        </p:txBody>
      </p:sp>
      <p:sp>
        <p:nvSpPr>
          <p:cNvPr id="7" name="Footer Placeholder 6"/>
          <p:cNvSpPr>
            <a:spLocks noGrp="1"/>
          </p:cNvSpPr>
          <p:nvPr>
            <p:ph type="ftr" sz="quarter" idx="13"/>
          </p:nvPr>
        </p:nvSpPr>
        <p:spPr>
          <a:xfrm>
            <a:off x="0" y="8902343"/>
            <a:ext cx="5988177" cy="375346"/>
          </a:xfrm>
          <a:prstGeom prst="rect">
            <a:avLst/>
          </a:prstGeom>
        </p:spPr>
        <p:txBody>
          <a:bodyPr/>
          <a:lstStyle/>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0106700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1/4/2017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39392715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10.jpeg"/></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2292825" cy="843401"/>
          </a:xfrm>
          <a:prstGeom prst="rect">
            <a:avLst/>
          </a:prstGeom>
        </p:spPr>
      </p:pic>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a:t>Click to edit title style</a:t>
            </a:r>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a:t>Speaker Title</a:t>
            </a:r>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58171" y="4907551"/>
            <a:ext cx="5630654" cy="195044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Fifth level</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sp>
        <p:nvSpPr>
          <p:cNvPr id="12" name="Title 11"/>
          <p:cNvSpPr>
            <a:spLocks noGrp="1"/>
          </p:cNvSpPr>
          <p:nvPr>
            <p:ph type="title"/>
          </p:nvPr>
        </p:nvSpPr>
        <p:spPr/>
        <p:txBody>
          <a:bodyPr>
            <a:noAutofit/>
          </a:bodyPr>
          <a:lstStyle>
            <a:lvl1pPr>
              <a:defRPr/>
            </a:lvl1pPr>
          </a:lstStyle>
          <a:p>
            <a:r>
              <a:rPr lang="en-US"/>
              <a:t>Click to edit Master title style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9672116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a:t>Click to insert photo.</a:t>
            </a: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spTree>
    <p:extLst>
      <p:ext uri="{BB962C8B-B14F-4D97-AF65-F5344CB8AC3E}">
        <p14:creationId xmlns:p14="http://schemas.microsoft.com/office/powerpoint/2010/main" val="38572461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a:t>Click to insert photo.</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3237559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2350279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101486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9553549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a:t>Click to insert photo.</a:t>
            </a:r>
          </a:p>
        </p:txBody>
      </p:sp>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69267222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4939257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370641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Alternative">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t="18048" r="2623"/>
          <a:stretch/>
        </p:blipFill>
        <p:spPr>
          <a:xfrm>
            <a:off x="0" y="0"/>
            <a:ext cx="12272940" cy="6858000"/>
          </a:xfrm>
          <a:prstGeom prst="rect">
            <a:avLst/>
          </a:prstGeom>
        </p:spPr>
      </p:pic>
      <p:sp>
        <p:nvSpPr>
          <p:cNvPr id="9" name="Rectangle 1"/>
          <p:cNvSpPr/>
          <p:nvPr userDrawn="1"/>
        </p:nvSpPr>
        <p:spPr bwMode="auto">
          <a:xfrm flipH="1">
            <a:off x="-5" y="0"/>
            <a:ext cx="12272939" cy="6858000"/>
          </a:xfrm>
          <a:prstGeom prst="rect">
            <a:avLst/>
          </a:prstGeom>
          <a:gradFill>
            <a:gsLst>
              <a:gs pos="40000">
                <a:srgbClr val="000000">
                  <a:alpha val="0"/>
                </a:srgbClr>
              </a:gs>
              <a:gs pos="100000">
                <a:srgbClr val="000000">
                  <a:alpha val="53000"/>
                </a:srgbClr>
              </a:gs>
            </a:gsLst>
            <a:lin ang="2400000" scaled="0"/>
          </a:gra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384" tIns="45692" rIns="91384" bIns="45692" numCol="1" rtlCol="0" anchor="ctr" anchorCtr="0" compatLnSpc="1">
            <a:prstTxWarp prst="textNoShape">
              <a:avLst/>
            </a:prstTxWarp>
          </a:bodyPr>
          <a:lstStyle/>
          <a:p>
            <a:pPr algn="ctr" defTabSz="913513" fontAlgn="base">
              <a:spcBef>
                <a:spcPct val="0"/>
              </a:spcBef>
              <a:spcAft>
                <a:spcPct val="0"/>
              </a:spcAft>
            </a:pPr>
            <a:endParaRPr lang="en-US" sz="2298" dirty="0">
              <a:gradFill>
                <a:gsLst>
                  <a:gs pos="0">
                    <a:srgbClr val="FFFFFF"/>
                  </a:gs>
                  <a:gs pos="100000">
                    <a:srgbClr val="FFFFFF"/>
                  </a:gs>
                </a:gsLst>
                <a:lin ang="5400000" scaled="0"/>
              </a:gradFill>
            </a:endParaRPr>
          </a:p>
        </p:txBody>
      </p:sp>
      <p:sp>
        <p:nvSpPr>
          <p:cNvPr id="2" name="Title 1"/>
          <p:cNvSpPr>
            <a:spLocks noGrp="1"/>
          </p:cNvSpPr>
          <p:nvPr>
            <p:ph type="title" hasCustomPrompt="1"/>
          </p:nvPr>
        </p:nvSpPr>
        <p:spPr>
          <a:xfrm>
            <a:off x="493713" y="3922721"/>
            <a:ext cx="8822964" cy="1254354"/>
          </a:xfrm>
          <a:solidFill>
            <a:schemeClr val="tx2">
              <a:alpha val="8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45720" rIns="45720" bIns="72000" numCol="1" spcCol="0" rtlCol="0" fromWordArt="0" anchor="ctr" anchorCtr="0" forceAA="0" compatLnSpc="1">
            <a:prstTxWarp prst="textNoShape">
              <a:avLst/>
            </a:prstTxWarp>
            <a:noAutofit/>
          </a:bodyPr>
          <a:lstStyle>
            <a:lvl1pPr>
              <a:defRPr lang="en-US" sz="4000" dirty="0">
                <a:solidFill>
                  <a:srgbClr val="FFFFFF"/>
                </a:solidFill>
                <a:latin typeface="Segoe UI Light"/>
                <a:cs typeface="+mn-cs"/>
              </a:defRPr>
            </a:lvl1pPr>
          </a:lstStyle>
          <a:p>
            <a:pPr marL="0" lvl="0"/>
            <a:r>
              <a:rPr lang="en-US" dirty="0"/>
              <a:t>Click to edit title style</a:t>
            </a:r>
          </a:p>
        </p:txBody>
      </p:sp>
      <p:sp>
        <p:nvSpPr>
          <p:cNvPr id="5" name="Text Placeholder 4"/>
          <p:cNvSpPr>
            <a:spLocks noGrp="1"/>
          </p:cNvSpPr>
          <p:nvPr>
            <p:ph type="body" sz="quarter" idx="12"/>
          </p:nvPr>
        </p:nvSpPr>
        <p:spPr>
          <a:xfrm>
            <a:off x="493713" y="5307324"/>
            <a:ext cx="4212197" cy="498598"/>
          </a:xfrm>
        </p:spPr>
        <p:txBody>
          <a:bodyPr>
            <a:noAutofit/>
          </a:bodyPr>
          <a:lstStyle>
            <a:lvl1pPr marL="0" indent="0">
              <a:spcBef>
                <a:spcPts val="0"/>
              </a:spcBef>
              <a:buNone/>
              <a:defRPr sz="2800" spc="-70" baseline="0">
                <a:gradFill>
                  <a:gsLst>
                    <a:gs pos="0">
                      <a:schemeClr val="bg1"/>
                    </a:gs>
                    <a:gs pos="100000">
                      <a:schemeClr val="bg1"/>
                    </a:gs>
                  </a:gsLst>
                  <a:lin ang="5400000" scaled="0"/>
                </a:gradFill>
                <a:latin typeface="+mj-lt"/>
              </a:defRPr>
            </a:lvl1pPr>
          </a:lstStyle>
          <a:p>
            <a:pPr lvl="0"/>
            <a:r>
              <a:rPr lang="en-US" sz="2400" spc="-70">
                <a:solidFill>
                  <a:schemeClr val="bg1"/>
                </a:solidFill>
                <a:latin typeface="+mj-lt"/>
              </a:rPr>
              <a:t>Edit Master text styles</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280220" y="5805922"/>
            <a:ext cx="2992720" cy="1036036"/>
          </a:xfrm>
          <a:prstGeom prst="rect">
            <a:avLst/>
          </a:prstGeom>
        </p:spPr>
      </p:pic>
      <p:pic>
        <p:nvPicPr>
          <p:cNvPr id="7" name="Picture 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 y="0"/>
            <a:ext cx="2292824" cy="843401"/>
          </a:xfrm>
          <a:prstGeom prst="rect">
            <a:avLst/>
          </a:prstGeom>
        </p:spPr>
      </p:pic>
    </p:spTree>
    <p:extLst>
      <p:ext uri="{BB962C8B-B14F-4D97-AF65-F5344CB8AC3E}">
        <p14:creationId xmlns:p14="http://schemas.microsoft.com/office/powerpoint/2010/main" val="10104882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a:t>Click to insert photo.</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279596982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a:t>“Click to edit Master text styles”</a:t>
            </a: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a:t>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2_Title Only">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20275459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5361703"/>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a:t>Slide for Developer Code</a:t>
            </a:r>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600" kern="1200" spc="-70" baseline="0" smtClean="0">
                <a:gradFill>
                  <a:gsLst>
                    <a:gs pos="100000">
                      <a:schemeClr val="bg2"/>
                    </a:gs>
                    <a:gs pos="0">
                      <a:schemeClr val="bg2"/>
                    </a:gs>
                  </a:gsLst>
                  <a:lin ang="5400000" scaled="0"/>
                </a:gradFill>
                <a:latin typeface="+mj-lt"/>
                <a:ea typeface="+mn-ea"/>
                <a:cs typeface="+mn-cs"/>
              </a:defRPr>
            </a:lvl1pPr>
          </a:lstStyle>
          <a:p>
            <a:pPr marL="0" lvl="0" indent="0" algn="l" defTabSz="895619" rtl="0" eaLnBrk="1" latinLnBrk="0" hangingPunct="1">
              <a:spcBef>
                <a:spcPct val="20000"/>
              </a:spcBef>
            </a:pPr>
            <a:r>
              <a:rPr lang="en-US"/>
              <a:t>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vert="horz" wrap="square" lIns="0" tIns="0" rIns="0" bIns="0" rtlCol="0" anchor="t">
            <a:noAutofit/>
          </a:bodyPr>
          <a:lstStyle>
            <a:lvl1pPr>
              <a:defRPr lang="en-US" dirty="0"/>
            </a:lvl1pPr>
          </a:lstStyle>
          <a:p>
            <a:pPr lvl="0"/>
            <a:r>
              <a:rPr lang="en-US"/>
              <a:t>Click to edit Master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321253822"/>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530996961"/>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Divider Slide Orange">
    <p:bg>
      <p:bgPr>
        <a:solidFill>
          <a:srgbClr val="EB3C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96110831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Punchy Slide Orange">
    <p:bg>
      <p:bgPr>
        <a:solidFill>
          <a:srgbClr val="EB3C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4" name="Picture 3"/>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893508" y="6102166"/>
            <a:ext cx="2159328" cy="747988"/>
          </a:xfrm>
          <a:prstGeom prst="rect">
            <a:avLst/>
          </a:prstGeom>
        </p:spPr>
      </p:pic>
    </p:spTree>
    <p:extLst>
      <p:ext uri="{BB962C8B-B14F-4D97-AF65-F5344CB8AC3E}">
        <p14:creationId xmlns:p14="http://schemas.microsoft.com/office/powerpoint/2010/main" val="1963312097"/>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4" name="Picture 3"/>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893508" y="6102166"/>
            <a:ext cx="2159328" cy="747988"/>
          </a:xfrm>
          <a:prstGeom prst="rect">
            <a:avLst/>
          </a:prstGeom>
        </p:spPr>
      </p:pic>
    </p:spTree>
    <p:extLst>
      <p:ext uri="{BB962C8B-B14F-4D97-AF65-F5344CB8AC3E}">
        <p14:creationId xmlns:p14="http://schemas.microsoft.com/office/powerpoint/2010/main" val="3209113482"/>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4" name="Picture 3"/>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893508" y="6102166"/>
            <a:ext cx="2159328" cy="747988"/>
          </a:xfrm>
          <a:prstGeom prst="rect">
            <a:avLst/>
          </a:prstGeom>
        </p:spPr>
      </p:pic>
    </p:spTree>
    <p:extLst>
      <p:ext uri="{BB962C8B-B14F-4D97-AF65-F5344CB8AC3E}">
        <p14:creationId xmlns:p14="http://schemas.microsoft.com/office/powerpoint/2010/main" val="698463229"/>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4" name="Picture 3"/>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893508" y="6102166"/>
            <a:ext cx="2159328" cy="747988"/>
          </a:xfrm>
          <a:prstGeom prst="rect">
            <a:avLst/>
          </a:prstGeom>
        </p:spPr>
      </p:pic>
    </p:spTree>
    <p:extLst>
      <p:ext uri="{BB962C8B-B14F-4D97-AF65-F5344CB8AC3E}">
        <p14:creationId xmlns:p14="http://schemas.microsoft.com/office/powerpoint/2010/main" val="3386342179"/>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Vision slide">
    <p:spTree>
      <p:nvGrpSpPr>
        <p:cNvPr id="1" name=""/>
        <p:cNvGrpSpPr/>
        <p:nvPr/>
      </p:nvGrpSpPr>
      <p:grpSpPr>
        <a:xfrm>
          <a:off x="0" y="0"/>
          <a:ext cx="0" cy="0"/>
          <a:chOff x="0" y="0"/>
          <a:chExt cx="0" cy="0"/>
        </a:xfrm>
      </p:grpSpPr>
      <p:pic>
        <p:nvPicPr>
          <p:cNvPr id="175" name="Picture 174"/>
          <p:cNvPicPr>
            <a:picLocks noChangeAspect="1"/>
          </p:cNvPicPr>
          <p:nvPr userDrawn="1"/>
        </p:nvPicPr>
        <p:blipFill rotWithShape="1">
          <a:blip r:embed="rId2">
            <a:extLst>
              <a:ext uri="{28A0092B-C50C-407E-A947-70E740481C1C}">
                <a14:useLocalDpi xmlns:a14="http://schemas.microsoft.com/office/drawing/2010/main" val="0"/>
              </a:ext>
            </a:extLst>
          </a:blip>
          <a:srcRect t="27820"/>
          <a:stretch/>
        </p:blipFill>
        <p:spPr>
          <a:xfrm>
            <a:off x="337874" y="4539480"/>
            <a:ext cx="3744337" cy="1803820"/>
          </a:xfrm>
          <a:prstGeom prst="rect">
            <a:avLst/>
          </a:prstGeom>
        </p:spPr>
      </p:pic>
      <p:pic>
        <p:nvPicPr>
          <p:cNvPr id="176" name="Picture 175"/>
          <p:cNvPicPr>
            <a:picLocks noChangeAspect="1"/>
          </p:cNvPicPr>
          <p:nvPr userDrawn="1"/>
        </p:nvPicPr>
        <p:blipFill rotWithShape="1">
          <a:blip r:embed="rId3" cstate="hqprint">
            <a:extLst>
              <a:ext uri="{28A0092B-C50C-407E-A947-70E740481C1C}">
                <a14:useLocalDpi xmlns:a14="http://schemas.microsoft.com/office/drawing/2010/main"/>
              </a:ext>
            </a:extLst>
          </a:blip>
          <a:srcRect t="3263" b="6784"/>
          <a:stretch/>
        </p:blipFill>
        <p:spPr>
          <a:xfrm>
            <a:off x="8147856" y="4539481"/>
            <a:ext cx="3744343" cy="1803820"/>
          </a:xfrm>
          <a:prstGeom prst="rect">
            <a:avLst/>
          </a:prstGeom>
        </p:spPr>
      </p:pic>
      <p:pic>
        <p:nvPicPr>
          <p:cNvPr id="177" name="Picture 176"/>
          <p:cNvPicPr>
            <a:picLocks noChangeAspect="1"/>
          </p:cNvPicPr>
          <p:nvPr userDrawn="1"/>
        </p:nvPicPr>
        <p:blipFill rotWithShape="1">
          <a:blip r:embed="rId4" cstate="hqprint">
            <a:extLst>
              <a:ext uri="{28A0092B-C50C-407E-A947-70E740481C1C}">
                <a14:useLocalDpi xmlns:a14="http://schemas.microsoft.com/office/drawing/2010/main"/>
              </a:ext>
            </a:extLst>
          </a:blip>
          <a:srcRect t="7545" b="2181"/>
          <a:stretch/>
        </p:blipFill>
        <p:spPr>
          <a:xfrm>
            <a:off x="4242867" y="4539480"/>
            <a:ext cx="3744342" cy="1803819"/>
          </a:xfrm>
          <a:prstGeom prst="rect">
            <a:avLst/>
          </a:prstGeom>
        </p:spPr>
      </p:pic>
      <p:sp>
        <p:nvSpPr>
          <p:cNvPr id="178" name="Rectangle 177"/>
          <p:cNvSpPr/>
          <p:nvPr userDrawn="1"/>
        </p:nvSpPr>
        <p:spPr bwMode="auto">
          <a:xfrm>
            <a:off x="1745" y="-1"/>
            <a:ext cx="12186216" cy="240473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95" tIns="45695" rIns="45695" bIns="45695" numCol="1" spcCol="0" rtlCol="0" fromWordArt="0" anchor="ctr" anchorCtr="0" forceAA="0" compatLnSpc="1">
            <a:prstTxWarp prst="textNoShape">
              <a:avLst/>
            </a:prstTxWarp>
            <a:noAutofit/>
          </a:bodyPr>
          <a:lstStyle/>
          <a:p>
            <a:pPr algn="ctr" defTabSz="913561"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179" name="Text Placeholder 2"/>
          <p:cNvSpPr txBox="1">
            <a:spLocks/>
          </p:cNvSpPr>
          <p:nvPr userDrawn="1"/>
        </p:nvSpPr>
        <p:spPr>
          <a:xfrm>
            <a:off x="243314" y="1045192"/>
            <a:ext cx="3532300" cy="327338"/>
          </a:xfrm>
          <a:prstGeom prst="rect">
            <a:avLst/>
          </a:prstGeom>
        </p:spPr>
        <p:txBody>
          <a:bodyPr/>
          <a:lstStyle>
            <a:lvl1pPr marL="116575" marR="0" indent="0" algn="l" defTabSz="932559" rtl="0" eaLnBrk="1" fontAlgn="auto" latinLnBrk="0" hangingPunct="1">
              <a:lnSpc>
                <a:spcPct val="90000"/>
              </a:lnSpc>
              <a:spcBef>
                <a:spcPct val="20000"/>
              </a:spcBef>
              <a:spcAft>
                <a:spcPts val="0"/>
              </a:spcAft>
              <a:buClrTx/>
              <a:buSzPct val="80000"/>
              <a:buFontTx/>
              <a:buNone/>
              <a:tabLst/>
              <a:defRPr sz="2448" kern="1200" spc="-71" baseline="0">
                <a:solidFill>
                  <a:srgbClr val="505050"/>
                </a:solidFill>
                <a:latin typeface="+mn-lt"/>
                <a:ea typeface="+mn-ea"/>
                <a:cs typeface="+mn-cs"/>
              </a:defRPr>
            </a:lvl1pPr>
            <a:lvl2pPr marL="584492" marR="0" indent="-238007" algn="l" defTabSz="932559"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solidFill>
                  <a:srgbClr val="505050"/>
                </a:solidFill>
                <a:latin typeface="+mn-lt"/>
                <a:ea typeface="+mn-ea"/>
                <a:cs typeface="+mn-cs"/>
              </a:defRPr>
            </a:lvl2pPr>
            <a:lvl3pPr marL="814403"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814403" algn="l"/>
              </a:tabLst>
              <a:defRPr sz="2040" kern="1200" spc="0" baseline="0">
                <a:solidFill>
                  <a:srgbClr val="505050"/>
                </a:solidFill>
                <a:latin typeface="+mn-lt"/>
                <a:ea typeface="+mn-ea"/>
                <a:cs typeface="+mn-cs"/>
              </a:defRPr>
            </a:lvl3pPr>
            <a:lvl4pPr marL="1050791" marR="0" indent="-236387" algn="l" defTabSz="932559" rtl="0" eaLnBrk="1" fontAlgn="auto" latinLnBrk="0" hangingPunct="1">
              <a:lnSpc>
                <a:spcPct val="90000"/>
              </a:lnSpc>
              <a:spcBef>
                <a:spcPct val="20000"/>
              </a:spcBef>
              <a:spcAft>
                <a:spcPts val="0"/>
              </a:spcAft>
              <a:buClrTx/>
              <a:buSzPct val="90000"/>
              <a:buFont typeface="Wingdings" pitchFamily="2" charset="2"/>
              <a:buChar char="§"/>
              <a:tabLst/>
              <a:defRPr sz="1836" kern="1200" spc="0" baseline="0">
                <a:solidFill>
                  <a:srgbClr val="505050"/>
                </a:solidFill>
                <a:latin typeface="+mn-lt"/>
                <a:ea typeface="+mn-ea"/>
                <a:cs typeface="+mn-cs"/>
              </a:defRPr>
            </a:lvl4pPr>
            <a:lvl5pPr marL="1280702"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1280702" algn="l"/>
              </a:tabLst>
              <a:defRPr sz="1836" kern="1200" spc="0" baseline="0">
                <a:solidFill>
                  <a:srgbClr val="505050"/>
                </a:soli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r>
              <a:rPr lang="en-US" sz="2040" spc="0" dirty="0">
                <a:solidFill>
                  <a:srgbClr val="FFFFFF"/>
                </a:solidFill>
                <a:latin typeface="Segoe UI Semibold" panose="020B0702040204020203" pitchFamily="34" charset="0"/>
              </a:rPr>
              <a:t>WHAT CAN I BUILD?</a:t>
            </a:r>
          </a:p>
        </p:txBody>
      </p:sp>
      <p:sp>
        <p:nvSpPr>
          <p:cNvPr id="180" name="Title 2"/>
          <p:cNvSpPr txBox="1">
            <a:spLocks/>
          </p:cNvSpPr>
          <p:nvPr userDrawn="1"/>
        </p:nvSpPr>
        <p:spPr>
          <a:xfrm>
            <a:off x="275393" y="295274"/>
            <a:ext cx="11884781" cy="917575"/>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703" dirty="0">
                <a:solidFill>
                  <a:schemeClr val="bg1"/>
                </a:solidFill>
              </a:rPr>
              <a:t>Office Platform</a:t>
            </a:r>
          </a:p>
        </p:txBody>
      </p:sp>
      <p:sp>
        <p:nvSpPr>
          <p:cNvPr id="181" name="Freeform 131"/>
          <p:cNvSpPr>
            <a:spLocks noChangeAspect="1"/>
          </p:cNvSpPr>
          <p:nvPr userDrawn="1"/>
        </p:nvSpPr>
        <p:spPr bwMode="black">
          <a:xfrm>
            <a:off x="1943724" y="1637406"/>
            <a:ext cx="532644" cy="639120"/>
          </a:xfrm>
          <a:custGeom>
            <a:avLst/>
            <a:gdLst>
              <a:gd name="T0" fmla="*/ 1710 w 1710"/>
              <a:gd name="T1" fmla="*/ 1880 h 2051"/>
              <a:gd name="T2" fmla="*/ 1710 w 1710"/>
              <a:gd name="T3" fmla="*/ 1880 h 2051"/>
              <a:gd name="T4" fmla="*/ 1710 w 1710"/>
              <a:gd name="T5" fmla="*/ 176 h 2051"/>
              <a:gd name="T6" fmla="*/ 1101 w 1710"/>
              <a:gd name="T7" fmla="*/ 0 h 2051"/>
              <a:gd name="T8" fmla="*/ 3 w 1710"/>
              <a:gd name="T9" fmla="*/ 413 h 2051"/>
              <a:gd name="T10" fmla="*/ 0 w 1710"/>
              <a:gd name="T11" fmla="*/ 413 h 2051"/>
              <a:gd name="T12" fmla="*/ 0 w 1710"/>
              <a:gd name="T13" fmla="*/ 1645 h 2051"/>
              <a:gd name="T14" fmla="*/ 375 w 1710"/>
              <a:gd name="T15" fmla="*/ 1498 h 2051"/>
              <a:gd name="T16" fmla="*/ 375 w 1710"/>
              <a:gd name="T17" fmla="*/ 496 h 2051"/>
              <a:gd name="T18" fmla="*/ 1101 w 1710"/>
              <a:gd name="T19" fmla="*/ 323 h 2051"/>
              <a:gd name="T20" fmla="*/ 1101 w 1710"/>
              <a:gd name="T21" fmla="*/ 1797 h 2051"/>
              <a:gd name="T22" fmla="*/ 0 w 1710"/>
              <a:gd name="T23" fmla="*/ 1645 h 2051"/>
              <a:gd name="T24" fmla="*/ 1101 w 1710"/>
              <a:gd name="T25" fmla="*/ 2051 h 2051"/>
              <a:gd name="T26" fmla="*/ 1101 w 1710"/>
              <a:gd name="T27" fmla="*/ 2051 h 2051"/>
              <a:gd name="T28" fmla="*/ 1710 w 1710"/>
              <a:gd name="T29" fmla="*/ 1882 h 2051"/>
              <a:gd name="T30" fmla="*/ 1710 w 1710"/>
              <a:gd name="T31" fmla="*/ 1880 h 2051"/>
              <a:gd name="T32" fmla="*/ 1710 w 1710"/>
              <a:gd name="T33" fmla="*/ 1880 h 2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10" h="2051">
                <a:moveTo>
                  <a:pt x="1710" y="1880"/>
                </a:moveTo>
                <a:lnTo>
                  <a:pt x="1710" y="1880"/>
                </a:lnTo>
                <a:lnTo>
                  <a:pt x="1710" y="176"/>
                </a:lnTo>
                <a:lnTo>
                  <a:pt x="1101" y="0"/>
                </a:lnTo>
                <a:lnTo>
                  <a:pt x="3" y="413"/>
                </a:lnTo>
                <a:lnTo>
                  <a:pt x="0" y="413"/>
                </a:lnTo>
                <a:lnTo>
                  <a:pt x="0" y="1645"/>
                </a:lnTo>
                <a:lnTo>
                  <a:pt x="375" y="1498"/>
                </a:lnTo>
                <a:lnTo>
                  <a:pt x="375" y="496"/>
                </a:lnTo>
                <a:lnTo>
                  <a:pt x="1101" y="323"/>
                </a:lnTo>
                <a:lnTo>
                  <a:pt x="1101" y="1797"/>
                </a:lnTo>
                <a:lnTo>
                  <a:pt x="0" y="1645"/>
                </a:lnTo>
                <a:lnTo>
                  <a:pt x="1101" y="2051"/>
                </a:lnTo>
                <a:lnTo>
                  <a:pt x="1101" y="2051"/>
                </a:lnTo>
                <a:lnTo>
                  <a:pt x="1710" y="1882"/>
                </a:lnTo>
                <a:lnTo>
                  <a:pt x="1710" y="1880"/>
                </a:lnTo>
                <a:lnTo>
                  <a:pt x="1710" y="1880"/>
                </a:lnTo>
                <a:close/>
              </a:path>
            </a:pathLst>
          </a:custGeom>
          <a:solidFill>
            <a:schemeClr val="bg1"/>
          </a:solidFill>
          <a:ln>
            <a:noFill/>
          </a:ln>
          <a:extLst/>
        </p:spPr>
        <p:txBody>
          <a:bodyPr vert="horz" wrap="square" lIns="89606" tIns="44803" rIns="89606" bIns="44803" numCol="1" anchor="t" anchorCtr="0" compatLnSpc="1">
            <a:prstTxWarp prst="textNoShape">
              <a:avLst/>
            </a:prstTxWarp>
          </a:bodyPr>
          <a:lstStyle/>
          <a:p>
            <a:pPr algn="ctr" defTabSz="914005"/>
            <a:endParaRPr lang="en-US" sz="1764" dirty="0">
              <a:solidFill>
                <a:srgbClr val="505050"/>
              </a:solidFill>
            </a:endParaRPr>
          </a:p>
        </p:txBody>
      </p:sp>
      <p:sp>
        <p:nvSpPr>
          <p:cNvPr id="182" name="Freeform 5"/>
          <p:cNvSpPr>
            <a:spLocks noChangeAspect="1"/>
          </p:cNvSpPr>
          <p:nvPr userDrawn="1"/>
        </p:nvSpPr>
        <p:spPr bwMode="black">
          <a:xfrm>
            <a:off x="5616733" y="1662148"/>
            <a:ext cx="996618" cy="589636"/>
          </a:xfrm>
          <a:custGeom>
            <a:avLst/>
            <a:gdLst>
              <a:gd name="T0" fmla="*/ 1942 w 2359"/>
              <a:gd name="T1" fmla="*/ 1394 h 1394"/>
              <a:gd name="T2" fmla="*/ 416 w 2359"/>
              <a:gd name="T3" fmla="*/ 1394 h 1394"/>
              <a:gd name="T4" fmla="*/ 0 w 2359"/>
              <a:gd name="T5" fmla="*/ 971 h 1394"/>
              <a:gd name="T6" fmla="*/ 416 w 2359"/>
              <a:gd name="T7" fmla="*/ 552 h 1394"/>
              <a:gd name="T8" fmla="*/ 517 w 2359"/>
              <a:gd name="T9" fmla="*/ 565 h 1394"/>
              <a:gd name="T10" fmla="*/ 925 w 2359"/>
              <a:gd name="T11" fmla="*/ 221 h 1394"/>
              <a:gd name="T12" fmla="*/ 1175 w 2359"/>
              <a:gd name="T13" fmla="*/ 305 h 1394"/>
              <a:gd name="T14" fmla="*/ 1578 w 2359"/>
              <a:gd name="T15" fmla="*/ 0 h 1394"/>
              <a:gd name="T16" fmla="*/ 1982 w 2359"/>
              <a:gd name="T17" fmla="*/ 424 h 1394"/>
              <a:gd name="T18" fmla="*/ 1968 w 2359"/>
              <a:gd name="T19" fmla="*/ 552 h 1394"/>
              <a:gd name="T20" fmla="*/ 2359 w 2359"/>
              <a:gd name="T21" fmla="*/ 971 h 1394"/>
              <a:gd name="T22" fmla="*/ 1942 w 2359"/>
              <a:gd name="T23" fmla="*/ 1394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59" h="1394">
                <a:moveTo>
                  <a:pt x="1942" y="1394"/>
                </a:moveTo>
                <a:cubicBezTo>
                  <a:pt x="416" y="1394"/>
                  <a:pt x="416" y="1394"/>
                  <a:pt x="416" y="1394"/>
                </a:cubicBezTo>
                <a:cubicBezTo>
                  <a:pt x="193" y="1394"/>
                  <a:pt x="0" y="1200"/>
                  <a:pt x="0" y="971"/>
                </a:cubicBezTo>
                <a:cubicBezTo>
                  <a:pt x="0" y="741"/>
                  <a:pt x="193" y="552"/>
                  <a:pt x="416" y="552"/>
                </a:cubicBezTo>
                <a:cubicBezTo>
                  <a:pt x="451" y="552"/>
                  <a:pt x="487" y="556"/>
                  <a:pt x="517" y="565"/>
                </a:cubicBezTo>
                <a:cubicBezTo>
                  <a:pt x="552" y="362"/>
                  <a:pt x="719" y="221"/>
                  <a:pt x="925" y="221"/>
                </a:cubicBezTo>
                <a:cubicBezTo>
                  <a:pt x="1021" y="221"/>
                  <a:pt x="1105" y="247"/>
                  <a:pt x="1175" y="305"/>
                </a:cubicBezTo>
                <a:cubicBezTo>
                  <a:pt x="1227" y="128"/>
                  <a:pt x="1394" y="0"/>
                  <a:pt x="1578" y="0"/>
                </a:cubicBezTo>
                <a:cubicBezTo>
                  <a:pt x="1802" y="0"/>
                  <a:pt x="1982" y="190"/>
                  <a:pt x="1982" y="424"/>
                </a:cubicBezTo>
                <a:cubicBezTo>
                  <a:pt x="1982" y="468"/>
                  <a:pt x="1977" y="512"/>
                  <a:pt x="1968" y="552"/>
                </a:cubicBezTo>
                <a:cubicBezTo>
                  <a:pt x="2188" y="565"/>
                  <a:pt x="2359" y="750"/>
                  <a:pt x="2359" y="971"/>
                </a:cubicBezTo>
                <a:cubicBezTo>
                  <a:pt x="2359" y="1205"/>
                  <a:pt x="2170" y="1394"/>
                  <a:pt x="1942" y="1394"/>
                </a:cubicBezTo>
                <a:close/>
              </a:path>
            </a:pathLst>
          </a:custGeom>
          <a:ln w="38100">
            <a:solidFill>
              <a:schemeClr val="bg1"/>
            </a:solidFill>
          </a:ln>
        </p:spPr>
        <p:txBody>
          <a:bodyPr vert="horz" wrap="square" lIns="89606" tIns="44803" rIns="89606" bIns="44803" numCol="1" anchor="t" anchorCtr="0" compatLnSpc="1">
            <a:prstTxWarp prst="textNoShape">
              <a:avLst/>
            </a:prstTxWarp>
          </a:bodyPr>
          <a:lstStyle/>
          <a:p>
            <a:pPr defTabSz="914005"/>
            <a:endParaRPr lang="en-US" sz="1764" dirty="0">
              <a:solidFill>
                <a:srgbClr val="505050"/>
              </a:solidFill>
            </a:endParaRPr>
          </a:p>
        </p:txBody>
      </p:sp>
      <p:grpSp>
        <p:nvGrpSpPr>
          <p:cNvPr id="183" name="Group 182"/>
          <p:cNvGrpSpPr/>
          <p:nvPr userDrawn="1"/>
        </p:nvGrpSpPr>
        <p:grpSpPr>
          <a:xfrm>
            <a:off x="9864604" y="1647275"/>
            <a:ext cx="612306" cy="619382"/>
            <a:chOff x="4420977" y="3337861"/>
            <a:chExt cx="889375" cy="899290"/>
          </a:xfrm>
          <a:solidFill>
            <a:srgbClr val="F8F8F8"/>
          </a:solidFill>
        </p:grpSpPr>
        <p:sp>
          <p:nvSpPr>
            <p:cNvPr id="184" name="Oval 183"/>
            <p:cNvSpPr/>
            <p:nvPr/>
          </p:nvSpPr>
          <p:spPr bwMode="auto">
            <a:xfrm>
              <a:off x="4468482" y="3450061"/>
              <a:ext cx="787090" cy="787090"/>
            </a:xfrm>
            <a:prstGeom prst="ellipse">
              <a:avLst/>
            </a:prstGeom>
            <a:no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defRPr/>
              </a:pPr>
              <a:endParaRPr lang="en-US" sz="2399"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5" name="Oval 184"/>
            <p:cNvSpPr/>
            <p:nvPr/>
          </p:nvSpPr>
          <p:spPr bwMode="auto">
            <a:xfrm>
              <a:off x="4724324" y="3337861"/>
              <a:ext cx="275406" cy="275406"/>
            </a:xfrm>
            <a:prstGeom prst="ellipse">
              <a:avLst/>
            </a:prstGeom>
            <a:solidFill>
              <a:schemeClr val="accent1"/>
            </a:solid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defRPr/>
              </a:pPr>
              <a:endParaRPr lang="en-US" sz="2399"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6" name="Oval 185"/>
            <p:cNvSpPr/>
            <p:nvPr/>
          </p:nvSpPr>
          <p:spPr bwMode="auto">
            <a:xfrm>
              <a:off x="5034946" y="3889765"/>
              <a:ext cx="275406" cy="275406"/>
            </a:xfrm>
            <a:prstGeom prst="ellipse">
              <a:avLst/>
            </a:prstGeom>
            <a:solidFill>
              <a:schemeClr val="accent1"/>
            </a:solid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defRPr/>
              </a:pPr>
              <a:endParaRPr lang="en-US" sz="2399"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7" name="Oval 186"/>
            <p:cNvSpPr/>
            <p:nvPr/>
          </p:nvSpPr>
          <p:spPr bwMode="auto">
            <a:xfrm>
              <a:off x="4420977" y="3889765"/>
              <a:ext cx="275406" cy="275406"/>
            </a:xfrm>
            <a:prstGeom prst="ellipse">
              <a:avLst/>
            </a:prstGeom>
            <a:solidFill>
              <a:schemeClr val="accent1"/>
            </a:solid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defRPr/>
              </a:pPr>
              <a:endParaRPr lang="en-US" sz="2399"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cxnSp>
        <p:nvCxnSpPr>
          <p:cNvPr id="188" name="Straight Arrow Connector 187"/>
          <p:cNvCxnSpPr/>
          <p:nvPr userDrawn="1"/>
        </p:nvCxnSpPr>
        <p:spPr>
          <a:xfrm>
            <a:off x="2759092" y="1957947"/>
            <a:ext cx="2601266" cy="0"/>
          </a:xfrm>
          <a:prstGeom prst="straightConnector1">
            <a:avLst/>
          </a:prstGeom>
          <a:ln w="19050">
            <a:solidFill>
              <a:schemeClr val="bg1"/>
            </a:solidFill>
            <a:headEnd type="none"/>
            <a:tailEnd type="oval" w="lg" len="lg"/>
          </a:ln>
        </p:spPr>
        <p:style>
          <a:lnRef idx="1">
            <a:schemeClr val="accent1"/>
          </a:lnRef>
          <a:fillRef idx="0">
            <a:schemeClr val="accent1"/>
          </a:fillRef>
          <a:effectRef idx="0">
            <a:schemeClr val="accent1"/>
          </a:effectRef>
          <a:fontRef idx="minor">
            <a:schemeClr val="tx1"/>
          </a:fontRef>
        </p:style>
      </p:cxnSp>
      <p:cxnSp>
        <p:nvCxnSpPr>
          <p:cNvPr id="189" name="Straight Arrow Connector 188"/>
          <p:cNvCxnSpPr/>
          <p:nvPr userDrawn="1"/>
        </p:nvCxnSpPr>
        <p:spPr>
          <a:xfrm>
            <a:off x="7017940" y="1957947"/>
            <a:ext cx="2601266" cy="0"/>
          </a:xfrm>
          <a:prstGeom prst="straightConnector1">
            <a:avLst/>
          </a:prstGeom>
          <a:ln w="19050">
            <a:solidFill>
              <a:schemeClr val="bg1"/>
            </a:solidFill>
            <a:headEnd type="none"/>
            <a:tailEnd type="oval" w="lg" len="lg"/>
          </a:ln>
        </p:spPr>
        <p:style>
          <a:lnRef idx="1">
            <a:schemeClr val="accent1"/>
          </a:lnRef>
          <a:fillRef idx="0">
            <a:schemeClr val="accent1"/>
          </a:fillRef>
          <a:effectRef idx="0">
            <a:schemeClr val="accent1"/>
          </a:effectRef>
          <a:fontRef idx="minor">
            <a:schemeClr val="tx1"/>
          </a:fontRef>
        </p:style>
      </p:cxnSp>
      <p:sp>
        <p:nvSpPr>
          <p:cNvPr id="190" name="TextBox 189"/>
          <p:cNvSpPr txBox="1"/>
          <p:nvPr userDrawn="1"/>
        </p:nvSpPr>
        <p:spPr>
          <a:xfrm>
            <a:off x="337874" y="2689239"/>
            <a:ext cx="3744339" cy="1897274"/>
          </a:xfrm>
          <a:prstGeom prst="rect">
            <a:avLst/>
          </a:prstGeom>
          <a:solidFill>
            <a:srgbClr val="505050"/>
          </a:solidFill>
        </p:spPr>
        <p:txBody>
          <a:bodyPr wrap="square" lIns="274210" tIns="365613" rIns="182807" bIns="146246" rtlCol="0">
            <a:noAutofit/>
          </a:bodyPr>
          <a:lstStyle/>
          <a:p>
            <a:pPr>
              <a:lnSpc>
                <a:spcPct val="90000"/>
              </a:lnSpc>
              <a:spcAft>
                <a:spcPts val="600"/>
              </a:spcAft>
            </a:pPr>
            <a:r>
              <a:rPr lang="en-US" sz="1999" dirty="0">
                <a:solidFill>
                  <a:schemeClr val="bg1"/>
                </a:solidFill>
                <a:latin typeface="Segoe UI Semibold" panose="020B0702040204020203" pitchFamily="34" charset="0"/>
              </a:rPr>
              <a:t>ADD-INS AND WEB PARTS:</a:t>
            </a:r>
          </a:p>
          <a:p>
            <a:pPr>
              <a:lnSpc>
                <a:spcPct val="90000"/>
              </a:lnSpc>
              <a:spcAft>
                <a:spcPts val="600"/>
              </a:spcAft>
            </a:pPr>
            <a:r>
              <a:rPr lang="en-US" sz="1799" dirty="0">
                <a:solidFill>
                  <a:schemeClr val="bg1"/>
                </a:solidFill>
              </a:rPr>
              <a:t>Make your solution a native </a:t>
            </a:r>
            <a:br>
              <a:rPr lang="en-US" sz="1799" dirty="0">
                <a:solidFill>
                  <a:schemeClr val="bg1"/>
                </a:solidFill>
              </a:rPr>
            </a:br>
            <a:r>
              <a:rPr lang="en-US" sz="1799" dirty="0">
                <a:solidFill>
                  <a:schemeClr val="bg1"/>
                </a:solidFill>
              </a:rPr>
              <a:t>part of the modern Office</a:t>
            </a:r>
          </a:p>
        </p:txBody>
      </p:sp>
      <p:sp>
        <p:nvSpPr>
          <p:cNvPr id="191" name="TextBox 190"/>
          <p:cNvSpPr txBox="1"/>
          <p:nvPr userDrawn="1"/>
        </p:nvSpPr>
        <p:spPr>
          <a:xfrm>
            <a:off x="4242868" y="2689239"/>
            <a:ext cx="3744339" cy="1897274"/>
          </a:xfrm>
          <a:prstGeom prst="rect">
            <a:avLst/>
          </a:prstGeom>
          <a:solidFill>
            <a:srgbClr val="505050"/>
          </a:solidFill>
        </p:spPr>
        <p:txBody>
          <a:bodyPr wrap="square" lIns="274210" tIns="365613" rIns="182807" bIns="146246" rtlCol="0">
            <a:noAutofit/>
          </a:bodyPr>
          <a:lstStyle/>
          <a:p>
            <a:pPr>
              <a:lnSpc>
                <a:spcPct val="90000"/>
              </a:lnSpc>
              <a:spcAft>
                <a:spcPts val="600"/>
              </a:spcAft>
            </a:pPr>
            <a:r>
              <a:rPr lang="en-US" sz="1999" dirty="0">
                <a:solidFill>
                  <a:schemeClr val="bg1"/>
                </a:solidFill>
                <a:latin typeface="Segoe UI Semibold" panose="020B0702040204020203" pitchFamily="34" charset="0"/>
              </a:rPr>
              <a:t>WEB AND DEVICES APPS:</a:t>
            </a:r>
          </a:p>
          <a:p>
            <a:pPr>
              <a:lnSpc>
                <a:spcPct val="90000"/>
              </a:lnSpc>
              <a:spcAft>
                <a:spcPts val="600"/>
              </a:spcAft>
            </a:pPr>
            <a:r>
              <a:rPr lang="en-US" sz="1799" dirty="0">
                <a:solidFill>
                  <a:schemeClr val="bg1"/>
                </a:solidFill>
              </a:rPr>
              <a:t>Build smarter apps by </a:t>
            </a:r>
            <a:br>
              <a:rPr lang="en-US" sz="1799" dirty="0">
                <a:solidFill>
                  <a:schemeClr val="bg1"/>
                </a:solidFill>
              </a:rPr>
            </a:br>
            <a:r>
              <a:rPr lang="en-US" sz="1799" dirty="0">
                <a:solidFill>
                  <a:schemeClr val="bg1"/>
                </a:solidFill>
              </a:rPr>
              <a:t>connecting to Office services</a:t>
            </a:r>
          </a:p>
        </p:txBody>
      </p:sp>
      <p:sp>
        <p:nvSpPr>
          <p:cNvPr id="192" name="TextBox 191"/>
          <p:cNvSpPr txBox="1"/>
          <p:nvPr userDrawn="1"/>
        </p:nvSpPr>
        <p:spPr>
          <a:xfrm>
            <a:off x="8147862" y="2689239"/>
            <a:ext cx="3744339" cy="1897274"/>
          </a:xfrm>
          <a:prstGeom prst="rect">
            <a:avLst/>
          </a:prstGeom>
          <a:solidFill>
            <a:srgbClr val="505050"/>
          </a:solidFill>
        </p:spPr>
        <p:txBody>
          <a:bodyPr wrap="square" lIns="274210" tIns="365613" rIns="182807" bIns="146246" rtlCol="0">
            <a:noAutofit/>
          </a:bodyPr>
          <a:lstStyle/>
          <a:p>
            <a:pPr>
              <a:lnSpc>
                <a:spcPct val="90000"/>
              </a:lnSpc>
              <a:spcAft>
                <a:spcPts val="600"/>
              </a:spcAft>
            </a:pPr>
            <a:r>
              <a:rPr lang="en-US" sz="1999" dirty="0">
                <a:solidFill>
                  <a:schemeClr val="bg1"/>
                </a:solidFill>
                <a:latin typeface="Segoe UI Semibold" panose="020B0702040204020203" pitchFamily="34" charset="0"/>
              </a:rPr>
              <a:t>VOICE, VIDEO, CONNECTORS, AND BOTS</a:t>
            </a:r>
          </a:p>
          <a:p>
            <a:pPr>
              <a:lnSpc>
                <a:spcPct val="90000"/>
              </a:lnSpc>
              <a:spcAft>
                <a:spcPts val="600"/>
              </a:spcAft>
            </a:pPr>
            <a:r>
              <a:rPr lang="en-US" sz="1799" dirty="0">
                <a:solidFill>
                  <a:schemeClr val="bg1"/>
                </a:solidFill>
              </a:rPr>
              <a:t>Create the next generation </a:t>
            </a:r>
            <a:br>
              <a:rPr lang="en-US" sz="1799" dirty="0">
                <a:solidFill>
                  <a:schemeClr val="bg1"/>
                </a:solidFill>
              </a:rPr>
            </a:br>
            <a:r>
              <a:rPr lang="en-US" sz="1799" dirty="0">
                <a:solidFill>
                  <a:schemeClr val="bg1"/>
                </a:solidFill>
              </a:rPr>
              <a:t>of productivity solutions</a:t>
            </a:r>
          </a:p>
        </p:txBody>
      </p:sp>
      <p:sp>
        <p:nvSpPr>
          <p:cNvPr id="193" name="Isosceles Triangle 192"/>
          <p:cNvSpPr/>
          <p:nvPr userDrawn="1"/>
        </p:nvSpPr>
        <p:spPr bwMode="auto">
          <a:xfrm rot="10800000">
            <a:off x="1661003" y="2385250"/>
            <a:ext cx="1098090" cy="224599"/>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11" tIns="46611" rIns="46611" bIns="46611" numCol="1" spcCol="0" rtlCol="0" fromWordArt="0" anchor="ctr" anchorCtr="0" forceAA="0" compatLnSpc="1">
            <a:prstTxWarp prst="textNoShape">
              <a:avLst/>
            </a:prstTxWarp>
            <a:noAutofit/>
          </a:bodyPr>
          <a:lstStyle/>
          <a:p>
            <a:pPr algn="ctr" defTabSz="931921" fontAlgn="base">
              <a:spcBef>
                <a:spcPct val="0"/>
              </a:spcBef>
              <a:spcAft>
                <a:spcPct val="0"/>
              </a:spcAft>
            </a:pPr>
            <a:endParaRPr lang="en-US" sz="2243" dirty="0">
              <a:gradFill>
                <a:gsLst>
                  <a:gs pos="0">
                    <a:srgbClr val="FFFFFF"/>
                  </a:gs>
                  <a:gs pos="100000">
                    <a:srgbClr val="FFFFFF"/>
                  </a:gs>
                </a:gsLst>
                <a:lin ang="5400000" scaled="0"/>
              </a:gradFill>
              <a:ea typeface="Segoe UI" pitchFamily="34" charset="0"/>
              <a:cs typeface="Segoe UI" pitchFamily="34" charset="0"/>
            </a:endParaRPr>
          </a:p>
        </p:txBody>
      </p:sp>
      <p:sp>
        <p:nvSpPr>
          <p:cNvPr id="194" name="Isosceles Triangle 193"/>
          <p:cNvSpPr/>
          <p:nvPr userDrawn="1"/>
        </p:nvSpPr>
        <p:spPr bwMode="auto">
          <a:xfrm rot="10800000">
            <a:off x="5565996" y="2385250"/>
            <a:ext cx="1098090" cy="224599"/>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11" tIns="46611" rIns="46611" bIns="46611" numCol="1" spcCol="0" rtlCol="0" fromWordArt="0" anchor="ctr" anchorCtr="0" forceAA="0" compatLnSpc="1">
            <a:prstTxWarp prst="textNoShape">
              <a:avLst/>
            </a:prstTxWarp>
            <a:noAutofit/>
          </a:bodyPr>
          <a:lstStyle/>
          <a:p>
            <a:pPr algn="ctr" defTabSz="931921" fontAlgn="base">
              <a:spcBef>
                <a:spcPct val="0"/>
              </a:spcBef>
              <a:spcAft>
                <a:spcPct val="0"/>
              </a:spcAft>
            </a:pPr>
            <a:endParaRPr lang="en-US" sz="2243" dirty="0">
              <a:gradFill>
                <a:gsLst>
                  <a:gs pos="0">
                    <a:srgbClr val="FFFFFF"/>
                  </a:gs>
                  <a:gs pos="100000">
                    <a:srgbClr val="FFFFFF"/>
                  </a:gs>
                </a:gsLst>
                <a:lin ang="5400000" scaled="0"/>
              </a:gradFill>
              <a:ea typeface="Segoe UI" pitchFamily="34" charset="0"/>
              <a:cs typeface="Segoe UI" pitchFamily="34" charset="0"/>
            </a:endParaRPr>
          </a:p>
        </p:txBody>
      </p:sp>
      <p:sp>
        <p:nvSpPr>
          <p:cNvPr id="195" name="Isosceles Triangle 194"/>
          <p:cNvSpPr/>
          <p:nvPr userDrawn="1"/>
        </p:nvSpPr>
        <p:spPr bwMode="auto">
          <a:xfrm rot="10800000">
            <a:off x="9619207" y="2385250"/>
            <a:ext cx="1098090" cy="224599"/>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11" tIns="46611" rIns="46611" bIns="46611" numCol="1" spcCol="0" rtlCol="0" fromWordArt="0" anchor="ctr" anchorCtr="0" forceAA="0" compatLnSpc="1">
            <a:prstTxWarp prst="textNoShape">
              <a:avLst/>
            </a:prstTxWarp>
            <a:noAutofit/>
          </a:bodyPr>
          <a:lstStyle/>
          <a:p>
            <a:pPr algn="ctr" defTabSz="931921" fontAlgn="base">
              <a:spcBef>
                <a:spcPct val="0"/>
              </a:spcBef>
              <a:spcAft>
                <a:spcPct val="0"/>
              </a:spcAft>
            </a:pPr>
            <a:endParaRPr lang="en-US" sz="224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565812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90"/>
                                        </p:tgtEl>
                                        <p:attrNameLst>
                                          <p:attrName>style.visibility</p:attrName>
                                        </p:attrNameLst>
                                      </p:cBhvr>
                                      <p:to>
                                        <p:strVal val="visible"/>
                                      </p:to>
                                    </p:set>
                                    <p:anim calcmode="lin" valueType="num">
                                      <p:cBhvr additive="base">
                                        <p:cTn id="7" dur="750" fill="hold"/>
                                        <p:tgtEl>
                                          <p:spTgt spid="190"/>
                                        </p:tgtEl>
                                        <p:attrNameLst>
                                          <p:attrName>ppt_x</p:attrName>
                                        </p:attrNameLst>
                                      </p:cBhvr>
                                      <p:tavLst>
                                        <p:tav tm="0">
                                          <p:val>
                                            <p:strVal val="1+#ppt_w/2"/>
                                          </p:val>
                                        </p:tav>
                                        <p:tav tm="100000">
                                          <p:val>
                                            <p:strVal val="#ppt_x"/>
                                          </p:val>
                                        </p:tav>
                                      </p:tavLst>
                                    </p:anim>
                                    <p:anim calcmode="lin" valueType="num">
                                      <p:cBhvr additive="base">
                                        <p:cTn id="8" dur="750" fill="hold"/>
                                        <p:tgtEl>
                                          <p:spTgt spid="190"/>
                                        </p:tgtEl>
                                        <p:attrNameLst>
                                          <p:attrName>ppt_y</p:attrName>
                                        </p:attrNameLst>
                                      </p:cBhvr>
                                      <p:tavLst>
                                        <p:tav tm="0">
                                          <p:val>
                                            <p:strVal val="#ppt_y"/>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175"/>
                                        </p:tgtEl>
                                        <p:attrNameLst>
                                          <p:attrName>style.visibility</p:attrName>
                                        </p:attrNameLst>
                                      </p:cBhvr>
                                      <p:to>
                                        <p:strVal val="visible"/>
                                      </p:to>
                                    </p:set>
                                    <p:anim calcmode="lin" valueType="num">
                                      <p:cBhvr additive="base">
                                        <p:cTn id="11" dur="750" fill="hold"/>
                                        <p:tgtEl>
                                          <p:spTgt spid="175"/>
                                        </p:tgtEl>
                                        <p:attrNameLst>
                                          <p:attrName>ppt_x</p:attrName>
                                        </p:attrNameLst>
                                      </p:cBhvr>
                                      <p:tavLst>
                                        <p:tav tm="0">
                                          <p:val>
                                            <p:strVal val="#ppt_x"/>
                                          </p:val>
                                        </p:tav>
                                        <p:tav tm="100000">
                                          <p:val>
                                            <p:strVal val="#ppt_x"/>
                                          </p:val>
                                        </p:tav>
                                      </p:tavLst>
                                    </p:anim>
                                    <p:anim calcmode="lin" valueType="num">
                                      <p:cBhvr additive="base">
                                        <p:cTn id="12" dur="750" fill="hold"/>
                                        <p:tgtEl>
                                          <p:spTgt spid="175"/>
                                        </p:tgtEl>
                                        <p:attrNameLst>
                                          <p:attrName>ppt_y</p:attrName>
                                        </p:attrNameLst>
                                      </p:cBhvr>
                                      <p:tavLst>
                                        <p:tav tm="0">
                                          <p:val>
                                            <p:strVal val="1+#ppt_h/2"/>
                                          </p:val>
                                        </p:tav>
                                        <p:tav tm="100000">
                                          <p:val>
                                            <p:strVal val="#ppt_y"/>
                                          </p:val>
                                        </p:tav>
                                      </p:tavLst>
                                    </p:anim>
                                  </p:childTnLst>
                                </p:cTn>
                              </p:par>
                              <p:par>
                                <p:cTn id="13" presetID="12" presetClass="entr" presetSubtype="4" fill="hold" grpId="0" nodeType="withEffect">
                                  <p:stCondLst>
                                    <p:cond delay="250"/>
                                  </p:stCondLst>
                                  <p:childTnLst>
                                    <p:set>
                                      <p:cBhvr>
                                        <p:cTn id="14" dur="1" fill="hold">
                                          <p:stCondLst>
                                            <p:cond delay="0"/>
                                          </p:stCondLst>
                                        </p:cTn>
                                        <p:tgtEl>
                                          <p:spTgt spid="181"/>
                                        </p:tgtEl>
                                        <p:attrNameLst>
                                          <p:attrName>style.visibility</p:attrName>
                                        </p:attrNameLst>
                                      </p:cBhvr>
                                      <p:to>
                                        <p:strVal val="visible"/>
                                      </p:to>
                                    </p:set>
                                    <p:anim calcmode="lin" valueType="num">
                                      <p:cBhvr additive="base">
                                        <p:cTn id="15" dur="500"/>
                                        <p:tgtEl>
                                          <p:spTgt spid="181"/>
                                        </p:tgtEl>
                                        <p:attrNameLst>
                                          <p:attrName>ppt_y</p:attrName>
                                        </p:attrNameLst>
                                      </p:cBhvr>
                                      <p:tavLst>
                                        <p:tav tm="0">
                                          <p:val>
                                            <p:strVal val="#ppt_y+#ppt_h*1.125000"/>
                                          </p:val>
                                        </p:tav>
                                        <p:tav tm="100000">
                                          <p:val>
                                            <p:strVal val="#ppt_y"/>
                                          </p:val>
                                        </p:tav>
                                      </p:tavLst>
                                    </p:anim>
                                    <p:animEffect transition="in" filter="wipe(up)">
                                      <p:cBhvr>
                                        <p:cTn id="16" dur="500"/>
                                        <p:tgtEl>
                                          <p:spTgt spid="181"/>
                                        </p:tgtEl>
                                      </p:cBhvr>
                                    </p:animEffect>
                                  </p:childTnLst>
                                </p:cTn>
                              </p:par>
                              <p:par>
                                <p:cTn id="17" presetID="12" presetClass="entr" presetSubtype="1" fill="hold" grpId="0" nodeType="withEffect">
                                  <p:stCondLst>
                                    <p:cond delay="250"/>
                                  </p:stCondLst>
                                  <p:childTnLst>
                                    <p:set>
                                      <p:cBhvr>
                                        <p:cTn id="18" dur="1" fill="hold">
                                          <p:stCondLst>
                                            <p:cond delay="0"/>
                                          </p:stCondLst>
                                        </p:cTn>
                                        <p:tgtEl>
                                          <p:spTgt spid="193"/>
                                        </p:tgtEl>
                                        <p:attrNameLst>
                                          <p:attrName>style.visibility</p:attrName>
                                        </p:attrNameLst>
                                      </p:cBhvr>
                                      <p:to>
                                        <p:strVal val="visible"/>
                                      </p:to>
                                    </p:set>
                                    <p:anim calcmode="lin" valueType="num">
                                      <p:cBhvr additive="base">
                                        <p:cTn id="19" dur="500"/>
                                        <p:tgtEl>
                                          <p:spTgt spid="193"/>
                                        </p:tgtEl>
                                        <p:attrNameLst>
                                          <p:attrName>ppt_y</p:attrName>
                                        </p:attrNameLst>
                                      </p:cBhvr>
                                      <p:tavLst>
                                        <p:tav tm="0">
                                          <p:val>
                                            <p:strVal val="#ppt_y-#ppt_h*1.125000"/>
                                          </p:val>
                                        </p:tav>
                                        <p:tav tm="100000">
                                          <p:val>
                                            <p:strVal val="#ppt_y"/>
                                          </p:val>
                                        </p:tav>
                                      </p:tavLst>
                                    </p:anim>
                                    <p:animEffect transition="in" filter="wipe(down)">
                                      <p:cBhvr>
                                        <p:cTn id="20" dur="500"/>
                                        <p:tgtEl>
                                          <p:spTgt spid="193"/>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decel="100000" fill="hold" nodeType="clickEffect">
                                  <p:stCondLst>
                                    <p:cond delay="0"/>
                                  </p:stCondLst>
                                  <p:childTnLst>
                                    <p:set>
                                      <p:cBhvr>
                                        <p:cTn id="24" dur="1" fill="hold">
                                          <p:stCondLst>
                                            <p:cond delay="0"/>
                                          </p:stCondLst>
                                        </p:cTn>
                                        <p:tgtEl>
                                          <p:spTgt spid="177"/>
                                        </p:tgtEl>
                                        <p:attrNameLst>
                                          <p:attrName>style.visibility</p:attrName>
                                        </p:attrNameLst>
                                      </p:cBhvr>
                                      <p:to>
                                        <p:strVal val="visible"/>
                                      </p:to>
                                    </p:set>
                                    <p:anim calcmode="lin" valueType="num">
                                      <p:cBhvr additive="base">
                                        <p:cTn id="25" dur="750" fill="hold"/>
                                        <p:tgtEl>
                                          <p:spTgt spid="177"/>
                                        </p:tgtEl>
                                        <p:attrNameLst>
                                          <p:attrName>ppt_x</p:attrName>
                                        </p:attrNameLst>
                                      </p:cBhvr>
                                      <p:tavLst>
                                        <p:tav tm="0">
                                          <p:val>
                                            <p:strVal val="#ppt_x"/>
                                          </p:val>
                                        </p:tav>
                                        <p:tav tm="100000">
                                          <p:val>
                                            <p:strVal val="#ppt_x"/>
                                          </p:val>
                                        </p:tav>
                                      </p:tavLst>
                                    </p:anim>
                                    <p:anim calcmode="lin" valueType="num">
                                      <p:cBhvr additive="base">
                                        <p:cTn id="26" dur="750" fill="hold"/>
                                        <p:tgtEl>
                                          <p:spTgt spid="177"/>
                                        </p:tgtEl>
                                        <p:attrNameLst>
                                          <p:attrName>ppt_y</p:attrName>
                                        </p:attrNameLst>
                                      </p:cBhvr>
                                      <p:tavLst>
                                        <p:tav tm="0">
                                          <p:val>
                                            <p:strVal val="1+#ppt_h/2"/>
                                          </p:val>
                                        </p:tav>
                                        <p:tav tm="100000">
                                          <p:val>
                                            <p:strVal val="#ppt_y"/>
                                          </p:val>
                                        </p:tav>
                                      </p:tavLst>
                                    </p:anim>
                                  </p:childTnLst>
                                </p:cTn>
                              </p:par>
                              <p:par>
                                <p:cTn id="27" presetID="2" presetClass="entr" presetSubtype="2" decel="100000" fill="hold" grpId="0" nodeType="withEffect">
                                  <p:stCondLst>
                                    <p:cond delay="0"/>
                                  </p:stCondLst>
                                  <p:childTnLst>
                                    <p:set>
                                      <p:cBhvr>
                                        <p:cTn id="28" dur="1" fill="hold">
                                          <p:stCondLst>
                                            <p:cond delay="0"/>
                                          </p:stCondLst>
                                        </p:cTn>
                                        <p:tgtEl>
                                          <p:spTgt spid="191"/>
                                        </p:tgtEl>
                                        <p:attrNameLst>
                                          <p:attrName>style.visibility</p:attrName>
                                        </p:attrNameLst>
                                      </p:cBhvr>
                                      <p:to>
                                        <p:strVal val="visible"/>
                                      </p:to>
                                    </p:set>
                                    <p:anim calcmode="lin" valueType="num">
                                      <p:cBhvr additive="base">
                                        <p:cTn id="29" dur="750" fill="hold"/>
                                        <p:tgtEl>
                                          <p:spTgt spid="191"/>
                                        </p:tgtEl>
                                        <p:attrNameLst>
                                          <p:attrName>ppt_x</p:attrName>
                                        </p:attrNameLst>
                                      </p:cBhvr>
                                      <p:tavLst>
                                        <p:tav tm="0">
                                          <p:val>
                                            <p:strVal val="1+#ppt_w/2"/>
                                          </p:val>
                                        </p:tav>
                                        <p:tav tm="100000">
                                          <p:val>
                                            <p:strVal val="#ppt_x"/>
                                          </p:val>
                                        </p:tav>
                                      </p:tavLst>
                                    </p:anim>
                                    <p:anim calcmode="lin" valueType="num">
                                      <p:cBhvr additive="base">
                                        <p:cTn id="30" dur="750" fill="hold"/>
                                        <p:tgtEl>
                                          <p:spTgt spid="191"/>
                                        </p:tgtEl>
                                        <p:attrNameLst>
                                          <p:attrName>ppt_y</p:attrName>
                                        </p:attrNameLst>
                                      </p:cBhvr>
                                      <p:tavLst>
                                        <p:tav tm="0">
                                          <p:val>
                                            <p:strVal val="#ppt_y"/>
                                          </p:val>
                                        </p:tav>
                                        <p:tav tm="100000">
                                          <p:val>
                                            <p:strVal val="#ppt_y"/>
                                          </p:val>
                                        </p:tav>
                                      </p:tavLst>
                                    </p:anim>
                                  </p:childTnLst>
                                </p:cTn>
                              </p:par>
                              <p:par>
                                <p:cTn id="31" presetID="22" presetClass="entr" presetSubtype="8" fill="hold" nodeType="withEffect">
                                  <p:stCondLst>
                                    <p:cond delay="0"/>
                                  </p:stCondLst>
                                  <p:childTnLst>
                                    <p:set>
                                      <p:cBhvr>
                                        <p:cTn id="32" dur="1" fill="hold">
                                          <p:stCondLst>
                                            <p:cond delay="0"/>
                                          </p:stCondLst>
                                        </p:cTn>
                                        <p:tgtEl>
                                          <p:spTgt spid="188"/>
                                        </p:tgtEl>
                                        <p:attrNameLst>
                                          <p:attrName>style.visibility</p:attrName>
                                        </p:attrNameLst>
                                      </p:cBhvr>
                                      <p:to>
                                        <p:strVal val="visible"/>
                                      </p:to>
                                    </p:set>
                                    <p:animEffect transition="in" filter="wipe(left)">
                                      <p:cBhvr>
                                        <p:cTn id="33" dur="750"/>
                                        <p:tgtEl>
                                          <p:spTgt spid="188"/>
                                        </p:tgtEl>
                                      </p:cBhvr>
                                    </p:animEffect>
                                  </p:childTnLst>
                                </p:cTn>
                              </p:par>
                              <p:par>
                                <p:cTn id="34" presetID="12" presetClass="entr" presetSubtype="4" fill="hold" grpId="0" nodeType="withEffect">
                                  <p:stCondLst>
                                    <p:cond delay="250"/>
                                  </p:stCondLst>
                                  <p:childTnLst>
                                    <p:set>
                                      <p:cBhvr>
                                        <p:cTn id="35" dur="1" fill="hold">
                                          <p:stCondLst>
                                            <p:cond delay="0"/>
                                          </p:stCondLst>
                                        </p:cTn>
                                        <p:tgtEl>
                                          <p:spTgt spid="182"/>
                                        </p:tgtEl>
                                        <p:attrNameLst>
                                          <p:attrName>style.visibility</p:attrName>
                                        </p:attrNameLst>
                                      </p:cBhvr>
                                      <p:to>
                                        <p:strVal val="visible"/>
                                      </p:to>
                                    </p:set>
                                    <p:anim calcmode="lin" valueType="num">
                                      <p:cBhvr additive="base">
                                        <p:cTn id="36" dur="500"/>
                                        <p:tgtEl>
                                          <p:spTgt spid="182"/>
                                        </p:tgtEl>
                                        <p:attrNameLst>
                                          <p:attrName>ppt_y</p:attrName>
                                        </p:attrNameLst>
                                      </p:cBhvr>
                                      <p:tavLst>
                                        <p:tav tm="0">
                                          <p:val>
                                            <p:strVal val="#ppt_y+#ppt_h*1.125000"/>
                                          </p:val>
                                        </p:tav>
                                        <p:tav tm="100000">
                                          <p:val>
                                            <p:strVal val="#ppt_y"/>
                                          </p:val>
                                        </p:tav>
                                      </p:tavLst>
                                    </p:anim>
                                    <p:animEffect transition="in" filter="wipe(up)">
                                      <p:cBhvr>
                                        <p:cTn id="37" dur="500"/>
                                        <p:tgtEl>
                                          <p:spTgt spid="182"/>
                                        </p:tgtEl>
                                      </p:cBhvr>
                                    </p:animEffect>
                                  </p:childTnLst>
                                </p:cTn>
                              </p:par>
                              <p:par>
                                <p:cTn id="38" presetID="12" presetClass="entr" presetSubtype="1" fill="hold" grpId="0" nodeType="withEffect">
                                  <p:stCondLst>
                                    <p:cond delay="250"/>
                                  </p:stCondLst>
                                  <p:childTnLst>
                                    <p:set>
                                      <p:cBhvr>
                                        <p:cTn id="39" dur="1" fill="hold">
                                          <p:stCondLst>
                                            <p:cond delay="0"/>
                                          </p:stCondLst>
                                        </p:cTn>
                                        <p:tgtEl>
                                          <p:spTgt spid="194"/>
                                        </p:tgtEl>
                                        <p:attrNameLst>
                                          <p:attrName>style.visibility</p:attrName>
                                        </p:attrNameLst>
                                      </p:cBhvr>
                                      <p:to>
                                        <p:strVal val="visible"/>
                                      </p:to>
                                    </p:set>
                                    <p:anim calcmode="lin" valueType="num">
                                      <p:cBhvr additive="base">
                                        <p:cTn id="40" dur="500"/>
                                        <p:tgtEl>
                                          <p:spTgt spid="194"/>
                                        </p:tgtEl>
                                        <p:attrNameLst>
                                          <p:attrName>ppt_y</p:attrName>
                                        </p:attrNameLst>
                                      </p:cBhvr>
                                      <p:tavLst>
                                        <p:tav tm="0">
                                          <p:val>
                                            <p:strVal val="#ppt_y-#ppt_h*1.125000"/>
                                          </p:val>
                                        </p:tav>
                                        <p:tav tm="100000">
                                          <p:val>
                                            <p:strVal val="#ppt_y"/>
                                          </p:val>
                                        </p:tav>
                                      </p:tavLst>
                                    </p:anim>
                                    <p:animEffect transition="in" filter="wipe(down)">
                                      <p:cBhvr>
                                        <p:cTn id="41" dur="500"/>
                                        <p:tgtEl>
                                          <p:spTgt spid="194"/>
                                        </p:tgtEl>
                                      </p:cBhvr>
                                    </p:animEffect>
                                  </p:childTnLst>
                                </p:cTn>
                              </p:par>
                            </p:childTnLst>
                          </p:cTn>
                        </p:par>
                      </p:childTnLst>
                    </p:cTn>
                  </p:par>
                  <p:par>
                    <p:cTn id="42" fill="hold">
                      <p:stCondLst>
                        <p:cond delay="indefinite"/>
                      </p:stCondLst>
                      <p:childTnLst>
                        <p:par>
                          <p:cTn id="43" fill="hold">
                            <p:stCondLst>
                              <p:cond delay="0"/>
                            </p:stCondLst>
                            <p:childTnLst>
                              <p:par>
                                <p:cTn id="44" presetID="2" presetClass="entr" presetSubtype="4" decel="100000" fill="hold" nodeType="clickEffect">
                                  <p:stCondLst>
                                    <p:cond delay="0"/>
                                  </p:stCondLst>
                                  <p:childTnLst>
                                    <p:set>
                                      <p:cBhvr>
                                        <p:cTn id="45" dur="1" fill="hold">
                                          <p:stCondLst>
                                            <p:cond delay="0"/>
                                          </p:stCondLst>
                                        </p:cTn>
                                        <p:tgtEl>
                                          <p:spTgt spid="176"/>
                                        </p:tgtEl>
                                        <p:attrNameLst>
                                          <p:attrName>style.visibility</p:attrName>
                                        </p:attrNameLst>
                                      </p:cBhvr>
                                      <p:to>
                                        <p:strVal val="visible"/>
                                      </p:to>
                                    </p:set>
                                    <p:anim calcmode="lin" valueType="num">
                                      <p:cBhvr additive="base">
                                        <p:cTn id="46" dur="750" fill="hold"/>
                                        <p:tgtEl>
                                          <p:spTgt spid="176"/>
                                        </p:tgtEl>
                                        <p:attrNameLst>
                                          <p:attrName>ppt_x</p:attrName>
                                        </p:attrNameLst>
                                      </p:cBhvr>
                                      <p:tavLst>
                                        <p:tav tm="0">
                                          <p:val>
                                            <p:strVal val="#ppt_x"/>
                                          </p:val>
                                        </p:tav>
                                        <p:tav tm="100000">
                                          <p:val>
                                            <p:strVal val="#ppt_x"/>
                                          </p:val>
                                        </p:tav>
                                      </p:tavLst>
                                    </p:anim>
                                    <p:anim calcmode="lin" valueType="num">
                                      <p:cBhvr additive="base">
                                        <p:cTn id="47" dur="750" fill="hold"/>
                                        <p:tgtEl>
                                          <p:spTgt spid="176"/>
                                        </p:tgtEl>
                                        <p:attrNameLst>
                                          <p:attrName>ppt_y</p:attrName>
                                        </p:attrNameLst>
                                      </p:cBhvr>
                                      <p:tavLst>
                                        <p:tav tm="0">
                                          <p:val>
                                            <p:strVal val="1+#ppt_h/2"/>
                                          </p:val>
                                        </p:tav>
                                        <p:tav tm="100000">
                                          <p:val>
                                            <p:strVal val="#ppt_y"/>
                                          </p:val>
                                        </p:tav>
                                      </p:tavLst>
                                    </p:anim>
                                  </p:childTnLst>
                                </p:cTn>
                              </p:par>
                              <p:par>
                                <p:cTn id="48" presetID="2" presetClass="entr" presetSubtype="2" decel="100000" fill="hold" grpId="0" nodeType="withEffect">
                                  <p:stCondLst>
                                    <p:cond delay="0"/>
                                  </p:stCondLst>
                                  <p:childTnLst>
                                    <p:set>
                                      <p:cBhvr>
                                        <p:cTn id="49" dur="1" fill="hold">
                                          <p:stCondLst>
                                            <p:cond delay="0"/>
                                          </p:stCondLst>
                                        </p:cTn>
                                        <p:tgtEl>
                                          <p:spTgt spid="192"/>
                                        </p:tgtEl>
                                        <p:attrNameLst>
                                          <p:attrName>style.visibility</p:attrName>
                                        </p:attrNameLst>
                                      </p:cBhvr>
                                      <p:to>
                                        <p:strVal val="visible"/>
                                      </p:to>
                                    </p:set>
                                    <p:anim calcmode="lin" valueType="num">
                                      <p:cBhvr additive="base">
                                        <p:cTn id="50" dur="750" fill="hold"/>
                                        <p:tgtEl>
                                          <p:spTgt spid="192"/>
                                        </p:tgtEl>
                                        <p:attrNameLst>
                                          <p:attrName>ppt_x</p:attrName>
                                        </p:attrNameLst>
                                      </p:cBhvr>
                                      <p:tavLst>
                                        <p:tav tm="0">
                                          <p:val>
                                            <p:strVal val="1+#ppt_w/2"/>
                                          </p:val>
                                        </p:tav>
                                        <p:tav tm="100000">
                                          <p:val>
                                            <p:strVal val="#ppt_x"/>
                                          </p:val>
                                        </p:tav>
                                      </p:tavLst>
                                    </p:anim>
                                    <p:anim calcmode="lin" valueType="num">
                                      <p:cBhvr additive="base">
                                        <p:cTn id="51" dur="750" fill="hold"/>
                                        <p:tgtEl>
                                          <p:spTgt spid="192"/>
                                        </p:tgtEl>
                                        <p:attrNameLst>
                                          <p:attrName>ppt_y</p:attrName>
                                        </p:attrNameLst>
                                      </p:cBhvr>
                                      <p:tavLst>
                                        <p:tav tm="0">
                                          <p:val>
                                            <p:strVal val="#ppt_y"/>
                                          </p:val>
                                        </p:tav>
                                        <p:tav tm="100000">
                                          <p:val>
                                            <p:strVal val="#ppt_y"/>
                                          </p:val>
                                        </p:tav>
                                      </p:tavLst>
                                    </p:anim>
                                  </p:childTnLst>
                                </p:cTn>
                              </p:par>
                              <p:par>
                                <p:cTn id="52" presetID="22" presetClass="entr" presetSubtype="8" fill="hold" nodeType="withEffect">
                                  <p:stCondLst>
                                    <p:cond delay="0"/>
                                  </p:stCondLst>
                                  <p:childTnLst>
                                    <p:set>
                                      <p:cBhvr>
                                        <p:cTn id="53" dur="1" fill="hold">
                                          <p:stCondLst>
                                            <p:cond delay="0"/>
                                          </p:stCondLst>
                                        </p:cTn>
                                        <p:tgtEl>
                                          <p:spTgt spid="189"/>
                                        </p:tgtEl>
                                        <p:attrNameLst>
                                          <p:attrName>style.visibility</p:attrName>
                                        </p:attrNameLst>
                                      </p:cBhvr>
                                      <p:to>
                                        <p:strVal val="visible"/>
                                      </p:to>
                                    </p:set>
                                    <p:animEffect transition="in" filter="wipe(left)">
                                      <p:cBhvr>
                                        <p:cTn id="54" dur="750"/>
                                        <p:tgtEl>
                                          <p:spTgt spid="189"/>
                                        </p:tgtEl>
                                      </p:cBhvr>
                                    </p:animEffect>
                                  </p:childTnLst>
                                </p:cTn>
                              </p:par>
                              <p:par>
                                <p:cTn id="55" presetID="12" presetClass="entr" presetSubtype="4" fill="hold" nodeType="withEffect">
                                  <p:stCondLst>
                                    <p:cond delay="250"/>
                                  </p:stCondLst>
                                  <p:childTnLst>
                                    <p:set>
                                      <p:cBhvr>
                                        <p:cTn id="56" dur="1" fill="hold">
                                          <p:stCondLst>
                                            <p:cond delay="0"/>
                                          </p:stCondLst>
                                        </p:cTn>
                                        <p:tgtEl>
                                          <p:spTgt spid="183"/>
                                        </p:tgtEl>
                                        <p:attrNameLst>
                                          <p:attrName>style.visibility</p:attrName>
                                        </p:attrNameLst>
                                      </p:cBhvr>
                                      <p:to>
                                        <p:strVal val="visible"/>
                                      </p:to>
                                    </p:set>
                                    <p:anim calcmode="lin" valueType="num">
                                      <p:cBhvr additive="base">
                                        <p:cTn id="57" dur="500"/>
                                        <p:tgtEl>
                                          <p:spTgt spid="183"/>
                                        </p:tgtEl>
                                        <p:attrNameLst>
                                          <p:attrName>ppt_y</p:attrName>
                                        </p:attrNameLst>
                                      </p:cBhvr>
                                      <p:tavLst>
                                        <p:tav tm="0">
                                          <p:val>
                                            <p:strVal val="#ppt_y+#ppt_h*1.125000"/>
                                          </p:val>
                                        </p:tav>
                                        <p:tav tm="100000">
                                          <p:val>
                                            <p:strVal val="#ppt_y"/>
                                          </p:val>
                                        </p:tav>
                                      </p:tavLst>
                                    </p:anim>
                                    <p:animEffect transition="in" filter="wipe(up)">
                                      <p:cBhvr>
                                        <p:cTn id="58" dur="500"/>
                                        <p:tgtEl>
                                          <p:spTgt spid="183"/>
                                        </p:tgtEl>
                                      </p:cBhvr>
                                    </p:animEffect>
                                  </p:childTnLst>
                                </p:cTn>
                              </p:par>
                              <p:par>
                                <p:cTn id="59" presetID="12" presetClass="entr" presetSubtype="1" fill="hold" grpId="0" nodeType="withEffect">
                                  <p:stCondLst>
                                    <p:cond delay="250"/>
                                  </p:stCondLst>
                                  <p:childTnLst>
                                    <p:set>
                                      <p:cBhvr>
                                        <p:cTn id="60" dur="1" fill="hold">
                                          <p:stCondLst>
                                            <p:cond delay="0"/>
                                          </p:stCondLst>
                                        </p:cTn>
                                        <p:tgtEl>
                                          <p:spTgt spid="195"/>
                                        </p:tgtEl>
                                        <p:attrNameLst>
                                          <p:attrName>style.visibility</p:attrName>
                                        </p:attrNameLst>
                                      </p:cBhvr>
                                      <p:to>
                                        <p:strVal val="visible"/>
                                      </p:to>
                                    </p:set>
                                    <p:anim calcmode="lin" valueType="num">
                                      <p:cBhvr additive="base">
                                        <p:cTn id="61" dur="500"/>
                                        <p:tgtEl>
                                          <p:spTgt spid="195"/>
                                        </p:tgtEl>
                                        <p:attrNameLst>
                                          <p:attrName>ppt_y</p:attrName>
                                        </p:attrNameLst>
                                      </p:cBhvr>
                                      <p:tavLst>
                                        <p:tav tm="0">
                                          <p:val>
                                            <p:strVal val="#ppt_y-#ppt_h*1.125000"/>
                                          </p:val>
                                        </p:tav>
                                        <p:tav tm="100000">
                                          <p:val>
                                            <p:strVal val="#ppt_y"/>
                                          </p:val>
                                        </p:tav>
                                      </p:tavLst>
                                    </p:anim>
                                    <p:animEffect transition="in" filter="wipe(down)">
                                      <p:cBhvr>
                                        <p:cTn id="62" dur="500"/>
                                        <p:tgtEl>
                                          <p:spTgt spid="1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1" grpId="0" animBg="1"/>
      <p:bldP spid="182" grpId="0" animBg="1"/>
      <p:bldP spid="190" grpId="0" animBg="1"/>
      <p:bldP spid="191" grpId="0" animBg="1"/>
      <p:bldP spid="192" grpId="0" animBg="1"/>
      <p:bldP spid="193" grpId="0" animBg="1"/>
      <p:bldP spid="194" grpId="0" animBg="1"/>
      <p:bldP spid="195" grpId="0" animBg="1"/>
    </p:bld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rgbClr val="EB3C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7060803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2004117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09723936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1990397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Divider Slide Yellow">
    <p:bg>
      <p:bgPr>
        <a:solidFill>
          <a:srgbClr val="FFC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solidFill>
                  <a:schemeClr val="bg1"/>
                </a:solidFill>
              </a:defRPr>
            </a:lvl1pPr>
          </a:lstStyle>
          <a:p>
            <a:r>
              <a:rPr lang="en-US" dirty="0"/>
              <a:t>Click to edit title style</a:t>
            </a:r>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solidFill>
                  <a:schemeClr val="bg1"/>
                </a:soli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63489555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a:t>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ivider Slide Grey">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solidFill>
                  <a:schemeClr val="bg1"/>
                </a:solidFill>
              </a:defRPr>
            </a:lvl1pPr>
          </a:lstStyle>
          <a:p>
            <a:r>
              <a:rPr lang="en-US" dirty="0"/>
              <a:t>Click to edit title style</a:t>
            </a:r>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solidFill>
                  <a:schemeClr val="bg1"/>
                </a:soli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72359885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rgbClr val="EB3C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643121024"/>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3294241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924051652"/>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884145257"/>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Punchy Slide Yellow">
    <p:bg>
      <p:bgPr>
        <a:solidFill>
          <a:srgbClr val="FFC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solidFill>
                  <a:schemeClr val="bg1"/>
                </a:soli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487671606"/>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Punchy Slide Grey">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solidFill>
                  <a:schemeClr val="bg1"/>
                </a:soli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525484004"/>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rgbClr val="EB3C00"/>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227370417"/>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106115652"/>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523373826"/>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2016370055"/>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Slide Yellow">
    <p:bg>
      <p:bgPr>
        <a:solidFill>
          <a:srgbClr val="FFC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536206455"/>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nk Slide Grey">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668980344"/>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slideLayout" Target="../slideLayouts/slideLayout5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10" Type="http://schemas.openxmlformats.org/officeDocument/2006/relationships/slideLayout" Target="../slideLayouts/slideLayout44.xml"/><Relationship Id="rId19" Type="http://schemas.openxmlformats.org/officeDocument/2006/relationships/theme" Target="../theme/theme2.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278" r:id="rId2"/>
    <p:sldLayoutId id="2147484084" r:id="rId3"/>
    <p:sldLayoutId id="2147484085" r:id="rId4"/>
    <p:sldLayoutId id="2147484087" r:id="rId5"/>
    <p:sldLayoutId id="2147484088" r:id="rId6"/>
    <p:sldLayoutId id="2147484086" r:id="rId7"/>
    <p:sldLayoutId id="2147484090" r:id="rId8"/>
    <p:sldLayoutId id="2147484091" r:id="rId9"/>
    <p:sldLayoutId id="2147484089" r:id="rId10"/>
    <p:sldLayoutId id="2147484119" r:id="rId11"/>
    <p:sldLayoutId id="2147484116" r:id="rId12"/>
    <p:sldLayoutId id="2147484117" r:id="rId13"/>
    <p:sldLayoutId id="2147484140" r:id="rId14"/>
    <p:sldLayoutId id="2147484193" r:id="rId15"/>
    <p:sldLayoutId id="2147484163" r:id="rId16"/>
    <p:sldLayoutId id="2147484141" r:id="rId17"/>
    <p:sldLayoutId id="2147484164" r:id="rId18"/>
    <p:sldLayoutId id="2147484196" r:id="rId19"/>
    <p:sldLayoutId id="2147484142" r:id="rId20"/>
    <p:sldLayoutId id="2147484143" r:id="rId21"/>
    <p:sldLayoutId id="2147484092" r:id="rId22"/>
    <p:sldLayoutId id="2147484148" r:id="rId23"/>
    <p:sldLayoutId id="2147484093" r:id="rId24"/>
    <p:sldLayoutId id="2147484277" r:id="rId25"/>
    <p:sldLayoutId id="2147484094" r:id="rId26"/>
    <p:sldLayoutId id="2147484291" r:id="rId27"/>
    <p:sldLayoutId id="2147484096" r:id="rId28"/>
    <p:sldLayoutId id="2147484292" r:id="rId29"/>
    <p:sldLayoutId id="2147484293" r:id="rId30"/>
    <p:sldLayoutId id="2147484294" r:id="rId31"/>
    <p:sldLayoutId id="2147484295" r:id="rId32"/>
    <p:sldLayoutId id="2147484296" r:id="rId33"/>
    <p:sldLayoutId id="2147484297" r:id="rId34"/>
  </p:sldLayoutIdLst>
  <p:transition>
    <p:fade/>
  </p:transition>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5055429"/>
      </p:ext>
    </p:extLst>
  </p:cSld>
  <p:clrMap bg1="dk1" tx1="lt1" bg2="dk2" tx2="lt2" accent1="accent1" accent2="accent2" accent3="accent3" accent4="accent4" accent5="accent5" accent6="accent6" hlink="hlink" folHlink="folHlink"/>
  <p:sldLayoutIdLst>
    <p:sldLayoutId id="2147484150" r:id="rId1"/>
    <p:sldLayoutId id="2147484151" r:id="rId2"/>
    <p:sldLayoutId id="2147484152" r:id="rId3"/>
    <p:sldLayoutId id="2147484153" r:id="rId4"/>
    <p:sldLayoutId id="2147484285" r:id="rId5"/>
    <p:sldLayoutId id="2147484286" r:id="rId6"/>
    <p:sldLayoutId id="2147484154" r:id="rId7"/>
    <p:sldLayoutId id="2147484155" r:id="rId8"/>
    <p:sldLayoutId id="2147484156" r:id="rId9"/>
    <p:sldLayoutId id="2147484157" r:id="rId10"/>
    <p:sldLayoutId id="2147484283" r:id="rId11"/>
    <p:sldLayoutId id="2147484284" r:id="rId12"/>
    <p:sldLayoutId id="2147484158" r:id="rId13"/>
    <p:sldLayoutId id="2147484159" r:id="rId14"/>
    <p:sldLayoutId id="2147484160" r:id="rId15"/>
    <p:sldLayoutId id="2147484161" r:id="rId16"/>
    <p:sldLayoutId id="2147484281" r:id="rId17"/>
    <p:sldLayoutId id="2147484282" r:id="rId18"/>
  </p:sldLayoutIdLst>
  <p:transition>
    <p:fade/>
  </p:transition>
  <p:hf hdr="0" ftr="0" dt="0"/>
  <p:txStyles>
    <p:titleStyle>
      <a:lvl1pPr algn="l" defTabSz="914156"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648" marR="0" indent="-339648" algn="l" defTabSz="914156"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2958" marR="0" indent="-233310" algn="l" defTabSz="914156"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331" marR="0" indent="-225374" algn="l" defTabSz="914156" rtl="0" eaLnBrk="1" fontAlgn="auto" latinLnBrk="0" hangingPunct="1">
        <a:lnSpc>
          <a:spcPct val="90000"/>
        </a:lnSpc>
        <a:spcBef>
          <a:spcPct val="20000"/>
        </a:spcBef>
        <a:spcAft>
          <a:spcPts val="0"/>
        </a:spcAft>
        <a:buClrTx/>
        <a:buSzPct val="90000"/>
        <a:buFont typeface="Wingdings" pitchFamily="2" charset="2"/>
        <a:buChar char=""/>
        <a:tabLst>
          <a:tab pos="798331" algn="l"/>
        </a:tabLst>
        <a:defRPr sz="2400" kern="1200" spc="0" baseline="0">
          <a:gradFill>
            <a:gsLst>
              <a:gs pos="1250">
                <a:schemeClr val="tx1"/>
              </a:gs>
              <a:gs pos="100000">
                <a:schemeClr val="tx1"/>
              </a:gs>
            </a:gsLst>
            <a:lin ang="5400000" scaled="0"/>
          </a:gradFill>
          <a:latin typeface="+mn-lt"/>
          <a:ea typeface="+mn-ea"/>
          <a:cs typeface="+mn-cs"/>
        </a:defRPr>
      </a:lvl3pPr>
      <a:lvl4pPr marL="1030054" marR="0" indent="-231722" algn="l" defTabSz="914156"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428" marR="0" indent="-225374" algn="l" defTabSz="914156" rtl="0" eaLnBrk="1" fontAlgn="auto" latinLnBrk="0" hangingPunct="1">
        <a:lnSpc>
          <a:spcPct val="90000"/>
        </a:lnSpc>
        <a:spcBef>
          <a:spcPct val="20000"/>
        </a:spcBef>
        <a:spcAft>
          <a:spcPts val="0"/>
        </a:spcAft>
        <a:buClrTx/>
        <a:buSzPct val="90000"/>
        <a:buFont typeface="Wingdings" pitchFamily="2" charset="2"/>
        <a:buChar char=""/>
        <a:tabLst>
          <a:tab pos="1255428" algn="l"/>
        </a:tabLst>
        <a:defRPr sz="2000" kern="1200" spc="0" baseline="0">
          <a:gradFill>
            <a:gsLst>
              <a:gs pos="1250">
                <a:schemeClr val="tx1"/>
              </a:gs>
              <a:gs pos="100000">
                <a:schemeClr val="tx1"/>
              </a:gs>
            </a:gsLst>
            <a:lin ang="5400000" scaled="0"/>
          </a:gradFill>
          <a:latin typeface="+mn-lt"/>
          <a:ea typeface="+mn-ea"/>
          <a:cs typeface="+mn-cs"/>
        </a:defRPr>
      </a:lvl5pPr>
      <a:lvl6pPr marL="2513929"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07"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085"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164"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2.xml"/></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image" Target="../media/image25.emf"/><Relationship Id="rId3" Type="http://schemas.openxmlformats.org/officeDocument/2006/relationships/image" Target="../media/image21.emf"/><Relationship Id="rId7" Type="http://schemas.openxmlformats.org/officeDocument/2006/relationships/image" Target="../media/image24.emf"/><Relationship Id="rId2" Type="http://schemas.openxmlformats.org/officeDocument/2006/relationships/notesSlide" Target="../notesSlides/notesSlide12.xml"/><Relationship Id="rId1" Type="http://schemas.openxmlformats.org/officeDocument/2006/relationships/slideLayout" Target="../slideLayouts/slideLayout22.xml"/><Relationship Id="rId6" Type="http://schemas.openxmlformats.org/officeDocument/2006/relationships/image" Target="../media/image30.png"/><Relationship Id="rId11" Type="http://schemas.openxmlformats.org/officeDocument/2006/relationships/image" Target="../media/image20.emf"/><Relationship Id="rId5" Type="http://schemas.openxmlformats.org/officeDocument/2006/relationships/image" Target="../media/image23.emf"/><Relationship Id="rId10" Type="http://schemas.openxmlformats.org/officeDocument/2006/relationships/image" Target="../media/image27.emf"/><Relationship Id="rId4" Type="http://schemas.openxmlformats.org/officeDocument/2006/relationships/image" Target="../media/image22.emf"/><Relationship Id="rId9" Type="http://schemas.openxmlformats.org/officeDocument/2006/relationships/image" Target="../media/image26.em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8" Type="http://schemas.openxmlformats.org/officeDocument/2006/relationships/image" Target="../media/image25.emf"/><Relationship Id="rId3" Type="http://schemas.openxmlformats.org/officeDocument/2006/relationships/image" Target="../media/image21.emf"/><Relationship Id="rId7" Type="http://schemas.openxmlformats.org/officeDocument/2006/relationships/image" Target="../media/image24.emf"/><Relationship Id="rId2" Type="http://schemas.openxmlformats.org/officeDocument/2006/relationships/notesSlide" Target="../notesSlides/notesSlide15.xml"/><Relationship Id="rId1" Type="http://schemas.openxmlformats.org/officeDocument/2006/relationships/slideLayout" Target="../slideLayouts/slideLayout22.xml"/><Relationship Id="rId6" Type="http://schemas.openxmlformats.org/officeDocument/2006/relationships/image" Target="../media/image30.png"/><Relationship Id="rId11" Type="http://schemas.openxmlformats.org/officeDocument/2006/relationships/image" Target="../media/image20.emf"/><Relationship Id="rId5" Type="http://schemas.openxmlformats.org/officeDocument/2006/relationships/image" Target="../media/image23.emf"/><Relationship Id="rId10" Type="http://schemas.openxmlformats.org/officeDocument/2006/relationships/image" Target="../media/image27.emf"/><Relationship Id="rId4" Type="http://schemas.openxmlformats.org/officeDocument/2006/relationships/image" Target="../media/image22.emf"/><Relationship Id="rId9" Type="http://schemas.openxmlformats.org/officeDocument/2006/relationships/image" Target="../media/image26.emf"/></Relationships>
</file>

<file path=ppt/slides/_rels/slide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7.xml"/><Relationship Id="rId5" Type="http://schemas.openxmlformats.org/officeDocument/2006/relationships/image" Target="../media/image14.emf"/><Relationship Id="rId4" Type="http://schemas.openxmlformats.org/officeDocument/2006/relationships/image" Target="../media/image13.emf"/></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0.xml"/><Relationship Id="rId1" Type="http://schemas.openxmlformats.org/officeDocument/2006/relationships/slideLayout" Target="../slideLayouts/slideLayout22.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8" Type="http://schemas.openxmlformats.org/officeDocument/2006/relationships/image" Target="../media/image24.emf"/><Relationship Id="rId3" Type="http://schemas.openxmlformats.org/officeDocument/2006/relationships/image" Target="../media/image31.png"/><Relationship Id="rId7" Type="http://schemas.openxmlformats.org/officeDocument/2006/relationships/image" Target="../media/image23.emf"/><Relationship Id="rId2" Type="http://schemas.openxmlformats.org/officeDocument/2006/relationships/notesSlide" Target="../notesSlides/notesSlide21.xml"/><Relationship Id="rId1" Type="http://schemas.openxmlformats.org/officeDocument/2006/relationships/slideLayout" Target="../slideLayouts/slideLayout22.xml"/><Relationship Id="rId6" Type="http://schemas.openxmlformats.org/officeDocument/2006/relationships/image" Target="../media/image22.emf"/><Relationship Id="rId11" Type="http://schemas.openxmlformats.org/officeDocument/2006/relationships/image" Target="../media/image27.emf"/><Relationship Id="rId5" Type="http://schemas.openxmlformats.org/officeDocument/2006/relationships/image" Target="../media/image21.emf"/><Relationship Id="rId10" Type="http://schemas.openxmlformats.org/officeDocument/2006/relationships/image" Target="../media/image26.emf"/><Relationship Id="rId4" Type="http://schemas.openxmlformats.org/officeDocument/2006/relationships/image" Target="../media/image20.emf"/><Relationship Id="rId9" Type="http://schemas.openxmlformats.org/officeDocument/2006/relationships/image" Target="../media/image25.emf"/></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4.xml"/><Relationship Id="rId1" Type="http://schemas.openxmlformats.org/officeDocument/2006/relationships/slideLayout" Target="../slideLayouts/slideLayout22.xml"/><Relationship Id="rId5" Type="http://schemas.openxmlformats.org/officeDocument/2006/relationships/image" Target="../media/image17.emf"/><Relationship Id="rId4" Type="http://schemas.openxmlformats.org/officeDocument/2006/relationships/image" Target="../media/image16.emf"/></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3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8" Type="http://schemas.openxmlformats.org/officeDocument/2006/relationships/image" Target="../media/image38.jpeg"/><Relationship Id="rId3" Type="http://schemas.openxmlformats.org/officeDocument/2006/relationships/hyperlink" Target="http://apisandbox.msdn.microsoft.com/" TargetMode="External"/><Relationship Id="rId7" Type="http://schemas.openxmlformats.org/officeDocument/2006/relationships/image" Target="../media/image37.png"/><Relationship Id="rId2" Type="http://schemas.openxmlformats.org/officeDocument/2006/relationships/notesSlide" Target="../notesSlides/notesSlide26.xml"/><Relationship Id="rId1" Type="http://schemas.openxmlformats.org/officeDocument/2006/relationships/slideLayout" Target="../slideLayouts/slideLayout24.xml"/><Relationship Id="rId6" Type="http://schemas.openxmlformats.org/officeDocument/2006/relationships/image" Target="../media/image36.png"/><Relationship Id="rId5" Type="http://schemas.openxmlformats.org/officeDocument/2006/relationships/hyperlink" Target="http://dev.office.com/training" TargetMode="External"/><Relationship Id="rId4" Type="http://schemas.openxmlformats.org/officeDocument/2006/relationships/hyperlink" Target="http://dev.office.com/getting-started"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s://www.yammer.com/itpronetwork" TargetMode="External"/><Relationship Id="rId7" Type="http://schemas.openxmlformats.org/officeDocument/2006/relationships/image" Target="../media/image41.png"/><Relationship Id="rId2" Type="http://schemas.openxmlformats.org/officeDocument/2006/relationships/hyperlink" Target="http://officespdev.uservoice.com/" TargetMode="External"/><Relationship Id="rId1" Type="http://schemas.openxmlformats.org/officeDocument/2006/relationships/slideLayout" Target="../slideLayouts/slideLayout22.xml"/><Relationship Id="rId6" Type="http://schemas.openxmlformats.org/officeDocument/2006/relationships/image" Target="../media/image40.png"/><Relationship Id="rId5" Type="http://schemas.openxmlformats.org/officeDocument/2006/relationships/image" Target="../media/image39.emf"/><Relationship Id="rId4" Type="http://schemas.openxmlformats.org/officeDocument/2006/relationships/hyperlink" Target="http://stackoverflow.com/questions/tagged/ms-office"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7.xml"/><Relationship Id="rId1" Type="http://schemas.openxmlformats.org/officeDocument/2006/relationships/slideLayout" Target="../slideLayouts/slideLayout25.xml"/><Relationship Id="rId4" Type="http://schemas.openxmlformats.org/officeDocument/2006/relationships/image" Target="../media/image43.png"/></Relationships>
</file>

<file path=ppt/slides/_rels/slide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xml"/><Relationship Id="rId1" Type="http://schemas.openxmlformats.org/officeDocument/2006/relationships/slideLayout" Target="../slideLayouts/slideLayout22.xml"/><Relationship Id="rId5" Type="http://schemas.openxmlformats.org/officeDocument/2006/relationships/image" Target="../media/image17.emf"/><Relationship Id="rId4" Type="http://schemas.openxmlformats.org/officeDocument/2006/relationships/image" Target="../media/image16.em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8" Type="http://schemas.openxmlformats.org/officeDocument/2006/relationships/image" Target="../media/image24.emf"/><Relationship Id="rId3" Type="http://schemas.openxmlformats.org/officeDocument/2006/relationships/image" Target="../media/image20.emf"/><Relationship Id="rId7" Type="http://schemas.openxmlformats.org/officeDocument/2006/relationships/image" Target="../media/image23.emf"/><Relationship Id="rId2" Type="http://schemas.openxmlformats.org/officeDocument/2006/relationships/notesSlide" Target="../notesSlides/notesSlide5.xml"/><Relationship Id="rId1" Type="http://schemas.openxmlformats.org/officeDocument/2006/relationships/slideLayout" Target="../slideLayouts/slideLayout22.xml"/><Relationship Id="rId6" Type="http://schemas.openxmlformats.org/officeDocument/2006/relationships/image" Target="../media/image22.emf"/><Relationship Id="rId11" Type="http://schemas.openxmlformats.org/officeDocument/2006/relationships/image" Target="../media/image27.emf"/><Relationship Id="rId5" Type="http://schemas.openxmlformats.org/officeDocument/2006/relationships/image" Target="../media/image21.emf"/><Relationship Id="rId10" Type="http://schemas.openxmlformats.org/officeDocument/2006/relationships/image" Target="../media/image26.emf"/><Relationship Id="rId4" Type="http://schemas.openxmlformats.org/officeDocument/2006/relationships/image" Target="../media/image19.png"/><Relationship Id="rId9" Type="http://schemas.openxmlformats.org/officeDocument/2006/relationships/image" Target="../media/image25.em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p:cNvSpPr>
            <a:spLocks noGrp="1"/>
          </p:cNvSpPr>
          <p:nvPr>
            <p:ph type="title"/>
          </p:nvPr>
        </p:nvSpPr>
        <p:spPr/>
        <p:txBody>
          <a:bodyPr/>
          <a:lstStyle/>
          <a:p>
            <a:r>
              <a:rPr lang="en-US" sz="6600" dirty="0"/>
              <a:t>Building UX components with add-in model</a:t>
            </a:r>
          </a:p>
        </p:txBody>
      </p:sp>
      <p:sp>
        <p:nvSpPr>
          <p:cNvPr id="2" name="Text Placeholder 1"/>
          <p:cNvSpPr>
            <a:spLocks noGrp="1"/>
          </p:cNvSpPr>
          <p:nvPr>
            <p:ph type="body" sz="quarter" idx="12"/>
          </p:nvPr>
        </p:nvSpPr>
        <p:spPr/>
        <p:txBody>
          <a:bodyPr/>
          <a:lstStyle/>
          <a:p>
            <a:r>
              <a:rPr lang="en-US" dirty="0"/>
              <a:t>Name</a:t>
            </a:r>
          </a:p>
          <a:p>
            <a:r>
              <a:rPr lang="en-US" dirty="0"/>
              <a:t>Title</a:t>
            </a:r>
          </a:p>
          <a:p>
            <a:r>
              <a:rPr lang="en-US" dirty="0"/>
              <a:t>Company</a:t>
            </a:r>
          </a:p>
        </p:txBody>
      </p:sp>
    </p:spTree>
    <p:extLst>
      <p:ext uri="{BB962C8B-B14F-4D97-AF65-F5344CB8AC3E}">
        <p14:creationId xmlns:p14="http://schemas.microsoft.com/office/powerpoint/2010/main" val="285058755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p:cNvSpPr>
            <a:spLocks noGrp="1"/>
          </p:cNvSpPr>
          <p:nvPr>
            <p:ph type="subTitle" idx="1"/>
          </p:nvPr>
        </p:nvSpPr>
        <p:spPr/>
        <p:txBody>
          <a:bodyPr/>
          <a:lstStyle/>
          <a:p>
            <a:r>
              <a:rPr lang="en-US" sz="2400" dirty="0">
                <a:latin typeface="Segoe UI Light" panose="020B0502040204020203" pitchFamily="34" charset="0"/>
                <a:cs typeface="Segoe UI Light" panose="020B0502040204020203" pitchFamily="34" charset="0"/>
              </a:rPr>
              <a:t>https://github.com/OfficeDev/PnP/tree/master/Samples/OD4B.NavLinksInjection</a:t>
            </a:r>
          </a:p>
        </p:txBody>
      </p:sp>
      <p:sp>
        <p:nvSpPr>
          <p:cNvPr id="4" name="Text Placeholder 3"/>
          <p:cNvSpPr>
            <a:spLocks noGrp="1"/>
          </p:cNvSpPr>
          <p:nvPr>
            <p:ph type="body" sz="quarter" idx="10"/>
          </p:nvPr>
        </p:nvSpPr>
        <p:spPr/>
        <p:txBody>
          <a:bodyPr/>
          <a:lstStyle/>
          <a:p>
            <a:r>
              <a:rPr lang="fi-FI"/>
              <a:t>Demo</a:t>
            </a:r>
            <a:endParaRPr lang="en-GB" dirty="0"/>
          </a:p>
        </p:txBody>
      </p:sp>
      <p:sp>
        <p:nvSpPr>
          <p:cNvPr id="9" name="Text Placeholder 8"/>
          <p:cNvSpPr>
            <a:spLocks noGrp="1"/>
          </p:cNvSpPr>
          <p:nvPr>
            <p:ph type="body" sz="quarter" idx="11"/>
          </p:nvPr>
        </p:nvSpPr>
        <p:spPr/>
        <p:txBody>
          <a:bodyPr/>
          <a:lstStyle/>
          <a:p>
            <a:r>
              <a:rPr lang="en-US" sz="5400" dirty="0"/>
              <a:t>Embed second level navigation</a:t>
            </a:r>
            <a:endParaRPr lang="en-GB" sz="5400" dirty="0"/>
          </a:p>
        </p:txBody>
      </p:sp>
    </p:spTree>
    <p:extLst>
      <p:ext uri="{BB962C8B-B14F-4D97-AF65-F5344CB8AC3E}">
        <p14:creationId xmlns:p14="http://schemas.microsoft.com/office/powerpoint/2010/main" val="2061303563"/>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7200" dirty="0"/>
              <a:t>UX customizations with add-in model</a:t>
            </a:r>
          </a:p>
        </p:txBody>
      </p:sp>
    </p:spTree>
    <p:extLst>
      <p:ext uri="{BB962C8B-B14F-4D97-AF65-F5344CB8AC3E}">
        <p14:creationId xmlns:p14="http://schemas.microsoft.com/office/powerpoint/2010/main" val="429274669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7200" dirty="0"/>
              <a:t>Add-in Model != Add-in part</a:t>
            </a:r>
          </a:p>
        </p:txBody>
      </p:sp>
      <p:sp>
        <p:nvSpPr>
          <p:cNvPr id="3" name="TextBox 2"/>
          <p:cNvSpPr txBox="1"/>
          <p:nvPr/>
        </p:nvSpPr>
        <p:spPr>
          <a:xfrm>
            <a:off x="2528371" y="3763485"/>
            <a:ext cx="9725526" cy="777975"/>
          </a:xfrm>
          <a:prstGeom prst="rect">
            <a:avLst/>
          </a:prstGeom>
          <a:noFill/>
        </p:spPr>
        <p:txBody>
          <a:bodyPr wrap="square" lIns="179191" tIns="143354" rIns="179191" bIns="143354" rtlCol="0">
            <a:spAutoFit/>
          </a:bodyPr>
          <a:lstStyle/>
          <a:p>
            <a:pPr>
              <a:lnSpc>
                <a:spcPct val="90000"/>
              </a:lnSpc>
              <a:spcAft>
                <a:spcPts val="588"/>
              </a:spcAft>
            </a:pPr>
            <a:r>
              <a:rPr lang="en-US" sz="3527" dirty="0"/>
              <a:t>There are multiple other patterns you can use…</a:t>
            </a:r>
          </a:p>
        </p:txBody>
      </p:sp>
    </p:spTree>
    <p:extLst>
      <p:ext uri="{BB962C8B-B14F-4D97-AF65-F5344CB8AC3E}">
        <p14:creationId xmlns:p14="http://schemas.microsoft.com/office/powerpoint/2010/main" val="227143979"/>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0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7217328" cy="1975926"/>
          </a:xfrm>
        </p:spPr>
        <p:txBody>
          <a:bodyPr/>
          <a:lstStyle/>
          <a:p>
            <a:r>
              <a:rPr lang="en-US" dirty="0"/>
              <a:t>What</a:t>
            </a:r>
          </a:p>
          <a:p>
            <a:pPr lvl="1"/>
            <a:r>
              <a:rPr lang="en-US" dirty="0"/>
              <a:t>Rather than implementing custom web parts, provide pre-define out of the box templates which have needed branding and capabilities included</a:t>
            </a:r>
          </a:p>
          <a:p>
            <a:r>
              <a:rPr lang="en-US" dirty="0"/>
              <a:t>Why</a:t>
            </a:r>
          </a:p>
          <a:p>
            <a:pPr lvl="1"/>
            <a:r>
              <a:rPr lang="en-US" dirty="0"/>
              <a:t>Provides fast and cost efficient way to introduce reusable templates to avoid need of custom web parts or add-in parts</a:t>
            </a:r>
          </a:p>
          <a:p>
            <a:r>
              <a:rPr lang="en-US" dirty="0"/>
              <a:t>How</a:t>
            </a:r>
          </a:p>
          <a:p>
            <a:pPr lvl="1"/>
            <a:r>
              <a:rPr lang="en-US" dirty="0"/>
              <a:t>Configure OOB web parts, export and use them in web part gallery for other sites</a:t>
            </a:r>
          </a:p>
        </p:txBody>
      </p:sp>
      <p:sp>
        <p:nvSpPr>
          <p:cNvPr id="3" name="Title 2"/>
          <p:cNvSpPr>
            <a:spLocks noGrp="1"/>
          </p:cNvSpPr>
          <p:nvPr>
            <p:ph type="title"/>
          </p:nvPr>
        </p:nvSpPr>
        <p:spPr/>
        <p:txBody>
          <a:bodyPr/>
          <a:lstStyle/>
          <a:p>
            <a:r>
              <a:rPr lang="en-US"/>
              <a:t>Extending OOB web parts</a:t>
            </a:r>
            <a:endParaRPr lang="en-US" dirty="0"/>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37579" r="21848"/>
          <a:stretch/>
        </p:blipFill>
        <p:spPr>
          <a:xfrm flipH="1">
            <a:off x="8012287" y="1424"/>
            <a:ext cx="4174951" cy="6854790"/>
          </a:xfrm>
          <a:prstGeom prst="rect">
            <a:avLst/>
          </a:prstGeom>
        </p:spPr>
      </p:pic>
    </p:spTree>
    <p:extLst>
      <p:ext uri="{BB962C8B-B14F-4D97-AF65-F5344CB8AC3E}">
        <p14:creationId xmlns:p14="http://schemas.microsoft.com/office/powerpoint/2010/main" val="2066322826"/>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6777038" cy="2043636"/>
          </a:xfrm>
        </p:spPr>
        <p:txBody>
          <a:bodyPr/>
          <a:lstStyle/>
          <a:p>
            <a:pPr marL="742504" indent="-742504">
              <a:buFont typeface="+mj-lt"/>
              <a:buAutoNum type="arabicPeriod"/>
            </a:pPr>
            <a:r>
              <a:rPr lang="en-US" sz="2799" dirty="0"/>
              <a:t>Add OOB web part to page with desired configuration</a:t>
            </a:r>
          </a:p>
          <a:p>
            <a:pPr marL="742504" indent="-742504">
              <a:buFont typeface="+mj-lt"/>
              <a:buAutoNum type="arabicPeriod"/>
            </a:pPr>
            <a:r>
              <a:rPr lang="en-US" sz="2799" dirty="0"/>
              <a:t>Export .</a:t>
            </a:r>
            <a:r>
              <a:rPr lang="en-US" sz="2799" dirty="0" err="1"/>
              <a:t>webpart</a:t>
            </a:r>
            <a:r>
              <a:rPr lang="en-US" sz="2799" dirty="0"/>
              <a:t> file from page</a:t>
            </a:r>
          </a:p>
          <a:p>
            <a:pPr marL="742504" indent="-742504">
              <a:buFont typeface="+mj-lt"/>
              <a:buAutoNum type="arabicPeriod"/>
            </a:pPr>
            <a:r>
              <a:rPr lang="en-US" sz="2799" dirty="0"/>
              <a:t>Add .</a:t>
            </a:r>
            <a:r>
              <a:rPr lang="en-US" sz="2799" dirty="0" err="1"/>
              <a:t>webpart</a:t>
            </a:r>
            <a:r>
              <a:rPr lang="en-US" sz="2799" dirty="0"/>
              <a:t> file to web part gallery with specific attributes</a:t>
            </a:r>
          </a:p>
          <a:p>
            <a:pPr marL="742504" indent="-742504">
              <a:buFont typeface="+mj-lt"/>
              <a:buAutoNum type="arabicPeriod"/>
            </a:pPr>
            <a:r>
              <a:rPr lang="en-US" sz="2799" dirty="0"/>
              <a:t>Start using pre-defined templates with specific links or associations</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14138" y="1786"/>
            <a:ext cx="4573099" cy="6854429"/>
          </a:xfrm>
          <a:prstGeom prst="rect">
            <a:avLst/>
          </a:prstGeom>
        </p:spPr>
      </p:pic>
      <p:sp>
        <p:nvSpPr>
          <p:cNvPr id="2" name="TextBox 1"/>
          <p:cNvSpPr txBox="1"/>
          <p:nvPr/>
        </p:nvSpPr>
        <p:spPr>
          <a:xfrm>
            <a:off x="949727" y="5449778"/>
            <a:ext cx="9929052" cy="959680"/>
          </a:xfrm>
          <a:prstGeom prst="rect">
            <a:avLst/>
          </a:prstGeom>
          <a:solidFill>
            <a:schemeClr val="accent1"/>
          </a:solidFill>
        </p:spPr>
        <p:txBody>
          <a:bodyPr wrap="square" lIns="182784" tIns="146228" rIns="182784" bIns="146228" rtlCol="0">
            <a:spAutoFit/>
          </a:bodyPr>
          <a:lstStyle/>
          <a:p>
            <a:pPr marL="802793" indent="-802793">
              <a:lnSpc>
                <a:spcPct val="90000"/>
              </a:lnSpc>
              <a:spcAft>
                <a:spcPts val="600"/>
              </a:spcAft>
            </a:pPr>
            <a:r>
              <a:rPr lang="en-US" sz="2398" dirty="0">
                <a:solidFill>
                  <a:schemeClr val="bg1"/>
                </a:solidFill>
              </a:rPr>
              <a:t>Note: .</a:t>
            </a:r>
            <a:r>
              <a:rPr lang="en-US" sz="2398" dirty="0" err="1">
                <a:solidFill>
                  <a:schemeClr val="bg1"/>
                </a:solidFill>
              </a:rPr>
              <a:t>webpart</a:t>
            </a:r>
            <a:r>
              <a:rPr lang="en-US" sz="2398" dirty="0">
                <a:solidFill>
                  <a:schemeClr val="bg1"/>
                </a:solidFill>
              </a:rPr>
              <a:t> files can be added to the site automatically from add-in to web part gallery for enabling new capabilities in host web</a:t>
            </a:r>
          </a:p>
        </p:txBody>
      </p:sp>
      <p:sp>
        <p:nvSpPr>
          <p:cNvPr id="4" name="Title 3"/>
          <p:cNvSpPr>
            <a:spLocks noGrp="1"/>
          </p:cNvSpPr>
          <p:nvPr>
            <p:ph type="title"/>
          </p:nvPr>
        </p:nvSpPr>
        <p:spPr/>
        <p:txBody>
          <a:bodyPr>
            <a:normAutofit/>
          </a:bodyPr>
          <a:lstStyle/>
          <a:p>
            <a:r>
              <a:rPr lang="en-US" dirty="0"/>
              <a:t>Steps to bring new web parts to sites</a:t>
            </a:r>
          </a:p>
        </p:txBody>
      </p:sp>
    </p:spTree>
    <p:extLst>
      <p:ext uri="{BB962C8B-B14F-4D97-AF65-F5344CB8AC3E}">
        <p14:creationId xmlns:p14="http://schemas.microsoft.com/office/powerpoint/2010/main" val="2500805500"/>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dirty="0"/>
              <a:t>Add-in script part approach</a:t>
            </a:r>
            <a:endParaRPr lang="en-GB" dirty="0"/>
          </a:p>
        </p:txBody>
      </p:sp>
      <p:sp>
        <p:nvSpPr>
          <p:cNvPr id="4" name="Arc 3"/>
          <p:cNvSpPr/>
          <p:nvPr/>
        </p:nvSpPr>
        <p:spPr>
          <a:xfrm rot="3507375">
            <a:off x="10042768" y="4081282"/>
            <a:ext cx="631068" cy="1089227"/>
          </a:xfrm>
          <a:prstGeom prst="arc">
            <a:avLst>
              <a:gd name="adj1" fmla="val 2097834"/>
              <a:gd name="adj2" fmla="val 366333"/>
            </a:avLst>
          </a:prstGeom>
          <a:ln w="57150">
            <a:solidFill>
              <a:schemeClr val="tx1">
                <a:lumMod val="75000"/>
                <a:lumOff val="25000"/>
                <a:alpha val="80000"/>
              </a:schemeClr>
            </a:solidFill>
            <a:headEnd type="diamond" w="sm" len="med"/>
            <a:tailEnd type="stealth" w="lg" len="lg"/>
          </a:ln>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sz="1377"/>
          </a:p>
        </p:txBody>
      </p:sp>
      <p:grpSp>
        <p:nvGrpSpPr>
          <p:cNvPr id="5" name="Group 4"/>
          <p:cNvGrpSpPr/>
          <p:nvPr/>
        </p:nvGrpSpPr>
        <p:grpSpPr>
          <a:xfrm>
            <a:off x="8267920" y="3197675"/>
            <a:ext cx="2352152" cy="1568362"/>
            <a:chOff x="4038040" y="2809767"/>
            <a:chExt cx="2352765" cy="1568771"/>
          </a:xfrm>
        </p:grpSpPr>
        <p:sp>
          <p:nvSpPr>
            <p:cNvPr id="6" name="Rectangle 5"/>
            <p:cNvSpPr/>
            <p:nvPr/>
          </p:nvSpPr>
          <p:spPr bwMode="auto">
            <a:xfrm>
              <a:off x="4038040" y="2809767"/>
              <a:ext cx="2142517" cy="1534599"/>
            </a:xfrm>
            <a:prstGeom prst="rect">
              <a:avLst/>
            </a:prstGeom>
            <a:solidFill>
              <a:schemeClr val="bg1">
                <a:lumMod val="95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08" tIns="45708" rIns="45708" bIns="45708" numCol="1" spcCol="0" rtlCol="0" fromWordArt="0" anchor="t" anchorCtr="0" forceAA="0" compatLnSpc="1">
              <a:prstTxWarp prst="textNoShape">
                <a:avLst/>
              </a:prstTxWarp>
              <a:noAutofit/>
            </a:bodyPr>
            <a:lstStyle/>
            <a:p>
              <a:pPr algn="r" defTabSz="913825" fontAlgn="base">
                <a:spcBef>
                  <a:spcPct val="0"/>
                </a:spcBef>
                <a:spcAft>
                  <a:spcPct val="0"/>
                </a:spcAft>
              </a:pPr>
              <a:r>
                <a:rPr lang="en-US" sz="1799" dirty="0">
                  <a:solidFill>
                    <a:schemeClr val="tx1">
                      <a:lumMod val="65000"/>
                      <a:lumOff val="35000"/>
                    </a:schemeClr>
                  </a:solidFill>
                  <a:ea typeface="Segoe UI" pitchFamily="34" charset="0"/>
                  <a:cs typeface="Segoe UI" pitchFamily="34" charset="0"/>
                </a:rPr>
                <a:t>Provider Hosted add-ins</a:t>
              </a:r>
            </a:p>
          </p:txBody>
        </p:sp>
        <p:pic>
          <p:nvPicPr>
            <p:cNvPr id="7" name="Picture 6"/>
            <p:cNvPicPr>
              <a:picLocks noChangeAspect="1"/>
            </p:cNvPicPr>
            <p:nvPr/>
          </p:nvPicPr>
          <p:blipFill>
            <a:blip r:embed="rId3"/>
            <a:stretch>
              <a:fillRect/>
            </a:stretch>
          </p:blipFill>
          <p:spPr>
            <a:xfrm>
              <a:off x="5246592" y="3476941"/>
              <a:ext cx="529349" cy="417312"/>
            </a:xfrm>
            <a:prstGeom prst="rect">
              <a:avLst/>
            </a:prstGeom>
          </p:spPr>
        </p:pic>
        <p:pic>
          <p:nvPicPr>
            <p:cNvPr id="8" name="Picture 7"/>
            <p:cNvPicPr>
              <a:picLocks noChangeAspect="1"/>
            </p:cNvPicPr>
            <p:nvPr/>
          </p:nvPicPr>
          <p:blipFill>
            <a:blip r:embed="rId3"/>
            <a:stretch>
              <a:fillRect/>
            </a:stretch>
          </p:blipFill>
          <p:spPr>
            <a:xfrm>
              <a:off x="5581574" y="3585493"/>
              <a:ext cx="556200" cy="438480"/>
            </a:xfrm>
            <a:prstGeom prst="rect">
              <a:avLst/>
            </a:prstGeom>
          </p:spPr>
        </p:pic>
        <p:pic>
          <p:nvPicPr>
            <p:cNvPr id="9" name="Picture 8"/>
            <p:cNvPicPr>
              <a:picLocks noChangeAspect="1"/>
            </p:cNvPicPr>
            <p:nvPr/>
          </p:nvPicPr>
          <p:blipFill>
            <a:blip r:embed="rId4"/>
            <a:stretch>
              <a:fillRect/>
            </a:stretch>
          </p:blipFill>
          <p:spPr>
            <a:xfrm>
              <a:off x="5970309" y="3700199"/>
              <a:ext cx="420496" cy="432326"/>
            </a:xfrm>
            <a:prstGeom prst="rect">
              <a:avLst/>
            </a:prstGeom>
          </p:spPr>
        </p:pic>
        <p:pic>
          <p:nvPicPr>
            <p:cNvPr id="10" name="Picture 9"/>
            <p:cNvPicPr>
              <a:picLocks noChangeAspect="1"/>
            </p:cNvPicPr>
            <p:nvPr/>
          </p:nvPicPr>
          <p:blipFill>
            <a:blip r:embed="rId5"/>
            <a:stretch>
              <a:fillRect/>
            </a:stretch>
          </p:blipFill>
          <p:spPr>
            <a:xfrm>
              <a:off x="4893565" y="3772769"/>
              <a:ext cx="688009" cy="605769"/>
            </a:xfrm>
            <a:prstGeom prst="rect">
              <a:avLst/>
            </a:prstGeom>
          </p:spPr>
        </p:pic>
      </p:grpSp>
      <p:sp>
        <p:nvSpPr>
          <p:cNvPr id="11" name="Rectangle 10"/>
          <p:cNvSpPr/>
          <p:nvPr/>
        </p:nvSpPr>
        <p:spPr bwMode="auto">
          <a:xfrm>
            <a:off x="1518257" y="2068165"/>
            <a:ext cx="6102274" cy="2950450"/>
          </a:xfrm>
          <a:prstGeom prst="rect">
            <a:avLst/>
          </a:prstGeom>
          <a:solidFill>
            <a:schemeClr val="bg1">
              <a:lumMod val="95000"/>
              <a:alpha val="80000"/>
            </a:schemeClr>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t" anchorCtr="0" forceAA="0" compatLnSpc="1">
            <a:prstTxWarp prst="textNoShape">
              <a:avLst/>
            </a:prstTxWarp>
            <a:noAutofit/>
          </a:bodyPr>
          <a:lstStyle/>
          <a:p>
            <a:pPr defTabSz="913825" fontAlgn="base">
              <a:spcBef>
                <a:spcPct val="0"/>
              </a:spcBef>
              <a:spcAft>
                <a:spcPct val="0"/>
              </a:spcAft>
            </a:pPr>
            <a:r>
              <a:rPr lang="en-US" sz="1999" spc="-52" dirty="0">
                <a:solidFill>
                  <a:schemeClr val="tx1">
                    <a:lumMod val="75000"/>
                    <a:lumOff val="25000"/>
                  </a:schemeClr>
                </a:solidFill>
                <a:latin typeface="Segoe UI Light" panose="020B0502040204020203" pitchFamily="34" charset="0"/>
                <a:cs typeface="Segoe UI Light" panose="020B0502040204020203" pitchFamily="34" charset="0"/>
              </a:rPr>
              <a:t>SharePoint</a:t>
            </a:r>
          </a:p>
        </p:txBody>
      </p:sp>
      <p:pic>
        <p:nvPicPr>
          <p:cNvPr id="12" name="Picture 11"/>
          <p:cNvPicPr>
            <a:picLocks noChangeAspect="1"/>
          </p:cNvPicPr>
          <p:nvPr/>
        </p:nvPicPr>
        <p:blipFill>
          <a:blip r:embed="rId6"/>
          <a:stretch>
            <a:fillRect/>
          </a:stretch>
        </p:blipFill>
        <p:spPr>
          <a:xfrm>
            <a:off x="2136201" y="2499001"/>
            <a:ext cx="5238703" cy="2267035"/>
          </a:xfrm>
          <a:prstGeom prst="rect">
            <a:avLst/>
          </a:prstGeom>
          <a:ln>
            <a:solidFill>
              <a:schemeClr val="bg1">
                <a:lumMod val="75000"/>
              </a:schemeClr>
            </a:solidFill>
          </a:ln>
          <a:effectLst>
            <a:softEdge rad="12700"/>
          </a:effectLst>
        </p:spPr>
      </p:pic>
      <p:sp>
        <p:nvSpPr>
          <p:cNvPr id="13" name="Rectangle 12"/>
          <p:cNvSpPr/>
          <p:nvPr/>
        </p:nvSpPr>
        <p:spPr bwMode="auto">
          <a:xfrm>
            <a:off x="3012063" y="3203399"/>
            <a:ext cx="4113353" cy="1509139"/>
          </a:xfrm>
          <a:prstGeom prst="rect">
            <a:avLst/>
          </a:prstGeom>
          <a:solidFill>
            <a:schemeClr val="bg1"/>
          </a:solidFill>
          <a:ln>
            <a:solidFill>
              <a:schemeClr val="bg1"/>
            </a:solid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14" name="Rectangle 13"/>
          <p:cNvSpPr/>
          <p:nvPr/>
        </p:nvSpPr>
        <p:spPr bwMode="auto">
          <a:xfrm>
            <a:off x="3193885" y="3263431"/>
            <a:ext cx="1572817" cy="1309291"/>
          </a:xfrm>
          <a:prstGeom prst="rect">
            <a:avLst/>
          </a:prstGeom>
          <a:solidFill>
            <a:schemeClr val="accent1"/>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r>
              <a:rPr lang="en-US" sz="2199" dirty="0">
                <a:gradFill>
                  <a:gsLst>
                    <a:gs pos="0">
                      <a:srgbClr val="FFFFFF"/>
                    </a:gs>
                    <a:gs pos="100000">
                      <a:srgbClr val="FFFFFF"/>
                    </a:gs>
                  </a:gsLst>
                  <a:lin ang="5400000" scaled="0"/>
                </a:gradFill>
                <a:ea typeface="Segoe UI" pitchFamily="34" charset="0"/>
                <a:cs typeface="Segoe UI" pitchFamily="34" charset="0"/>
              </a:rPr>
              <a:t>Add-in Script Part</a:t>
            </a:r>
          </a:p>
          <a:p>
            <a:pPr algn="ctr" defTabSz="913825" fontAlgn="base">
              <a:spcBef>
                <a:spcPct val="0"/>
              </a:spcBef>
              <a:spcAft>
                <a:spcPct val="0"/>
              </a:spcAft>
            </a:pPr>
            <a:r>
              <a:rPr lang="en-US" sz="1100" dirty="0">
                <a:gradFill>
                  <a:gsLst>
                    <a:gs pos="0">
                      <a:srgbClr val="FFFFFF"/>
                    </a:gs>
                    <a:gs pos="100000">
                      <a:srgbClr val="FFFFFF"/>
                    </a:gs>
                  </a:gsLst>
                  <a:lin ang="5400000" scaled="0"/>
                </a:gradFill>
                <a:ea typeface="Segoe UI" pitchFamily="34" charset="0"/>
                <a:cs typeface="Segoe UI" pitchFamily="34" charset="0"/>
              </a:rPr>
              <a:t>&lt;div id=“”/&gt;</a:t>
            </a:r>
          </a:p>
        </p:txBody>
      </p:sp>
      <p:grpSp>
        <p:nvGrpSpPr>
          <p:cNvPr id="15" name="Group 14"/>
          <p:cNvGrpSpPr/>
          <p:nvPr/>
        </p:nvGrpSpPr>
        <p:grpSpPr>
          <a:xfrm>
            <a:off x="2754932" y="3582772"/>
            <a:ext cx="514267" cy="514267"/>
            <a:chOff x="492" y="17985"/>
            <a:chExt cx="524853" cy="524853"/>
          </a:xfrm>
        </p:grpSpPr>
        <p:sp>
          <p:nvSpPr>
            <p:cNvPr id="16" name="Oval 15"/>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7"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156">
                <a:lnSpc>
                  <a:spcPct val="90000"/>
                </a:lnSpc>
                <a:spcBef>
                  <a:spcPct val="0"/>
                </a:spcBef>
                <a:spcAft>
                  <a:spcPct val="35000"/>
                </a:spcAft>
              </a:pPr>
              <a:r>
                <a:rPr lang="fi-FI" sz="2351" dirty="0"/>
                <a:t>2</a:t>
              </a:r>
              <a:endParaRPr lang="en-US" sz="2351" dirty="0"/>
            </a:p>
          </p:txBody>
        </p:sp>
      </p:grpSp>
      <p:grpSp>
        <p:nvGrpSpPr>
          <p:cNvPr id="18" name="Group 17"/>
          <p:cNvGrpSpPr/>
          <p:nvPr/>
        </p:nvGrpSpPr>
        <p:grpSpPr>
          <a:xfrm>
            <a:off x="1776729" y="3143818"/>
            <a:ext cx="514267" cy="514267"/>
            <a:chOff x="492" y="17985"/>
            <a:chExt cx="524853" cy="524853"/>
          </a:xfrm>
        </p:grpSpPr>
        <p:sp>
          <p:nvSpPr>
            <p:cNvPr id="19" name="Oval 18"/>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0"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156">
                <a:lnSpc>
                  <a:spcPct val="90000"/>
                </a:lnSpc>
                <a:spcBef>
                  <a:spcPct val="0"/>
                </a:spcBef>
                <a:spcAft>
                  <a:spcPct val="35000"/>
                </a:spcAft>
              </a:pPr>
              <a:r>
                <a:rPr lang="fi-FI" sz="2351" dirty="0"/>
                <a:t>1</a:t>
              </a:r>
              <a:endParaRPr lang="en-US" sz="2351" dirty="0"/>
            </a:p>
          </p:txBody>
        </p:sp>
      </p:grpSp>
      <p:cxnSp>
        <p:nvCxnSpPr>
          <p:cNvPr id="21" name="Straight Arrow Connector 20"/>
          <p:cNvCxnSpPr/>
          <p:nvPr/>
        </p:nvCxnSpPr>
        <p:spPr>
          <a:xfrm flipH="1">
            <a:off x="4803509" y="4161747"/>
            <a:ext cx="3538090" cy="5832"/>
          </a:xfrm>
          <a:prstGeom prst="straightConnector1">
            <a:avLst/>
          </a:prstGeom>
          <a:ln w="28575">
            <a:solidFill>
              <a:schemeClr val="accent1"/>
            </a:solidFill>
            <a:prstDash val="sysDash"/>
            <a:headEnd type="stealth" w="lg" len="lg"/>
            <a:tailEnd type="stealth" w="lg" len="lg"/>
          </a:ln>
          <a:effectLst/>
        </p:spPr>
        <p:style>
          <a:lnRef idx="1">
            <a:schemeClr val="accent4"/>
          </a:lnRef>
          <a:fillRef idx="0">
            <a:schemeClr val="accent4"/>
          </a:fillRef>
          <a:effectRef idx="0">
            <a:schemeClr val="accent4"/>
          </a:effectRef>
          <a:fontRef idx="minor">
            <a:schemeClr val="tx1"/>
          </a:fontRef>
        </p:style>
      </p:cxnSp>
      <p:sp>
        <p:nvSpPr>
          <p:cNvPr id="22" name="TextBox 21"/>
          <p:cNvSpPr txBox="1"/>
          <p:nvPr/>
        </p:nvSpPr>
        <p:spPr>
          <a:xfrm>
            <a:off x="5576458" y="3912420"/>
            <a:ext cx="1158028" cy="215388"/>
          </a:xfrm>
          <a:prstGeom prst="rect">
            <a:avLst/>
          </a:prstGeom>
          <a:noFill/>
        </p:spPr>
        <p:txBody>
          <a:bodyPr wrap="none" lIns="0" tIns="0" rIns="0" bIns="0" rtlCol="0">
            <a:spAutoFit/>
          </a:bodyPr>
          <a:lstStyle/>
          <a:p>
            <a:r>
              <a:rPr lang="en-US" sz="1400" spc="-70" dirty="0">
                <a:solidFill>
                  <a:schemeClr val="tx1">
                    <a:lumMod val="65000"/>
                    <a:lumOff val="35000"/>
                  </a:schemeClr>
                </a:solidFill>
              </a:rPr>
              <a:t>&lt;&lt;Reference&gt;&gt;</a:t>
            </a:r>
          </a:p>
        </p:txBody>
      </p:sp>
      <p:grpSp>
        <p:nvGrpSpPr>
          <p:cNvPr id="23" name="Group 22"/>
          <p:cNvGrpSpPr/>
          <p:nvPr/>
        </p:nvGrpSpPr>
        <p:grpSpPr>
          <a:xfrm>
            <a:off x="8586597" y="4579662"/>
            <a:ext cx="514267" cy="514267"/>
            <a:chOff x="492" y="17985"/>
            <a:chExt cx="524853" cy="524853"/>
          </a:xfrm>
        </p:grpSpPr>
        <p:sp>
          <p:nvSpPr>
            <p:cNvPr id="24" name="Oval 23"/>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5"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156">
                <a:lnSpc>
                  <a:spcPct val="90000"/>
                </a:lnSpc>
                <a:spcBef>
                  <a:spcPct val="0"/>
                </a:spcBef>
                <a:spcAft>
                  <a:spcPct val="35000"/>
                </a:spcAft>
              </a:pPr>
              <a:r>
                <a:rPr lang="fi-FI" sz="2351" dirty="0"/>
                <a:t>4</a:t>
              </a:r>
              <a:endParaRPr lang="en-US" sz="2351" dirty="0"/>
            </a:p>
          </p:txBody>
        </p:sp>
      </p:grpSp>
      <p:grpSp>
        <p:nvGrpSpPr>
          <p:cNvPr id="26" name="Group 25"/>
          <p:cNvGrpSpPr/>
          <p:nvPr/>
        </p:nvGrpSpPr>
        <p:grpSpPr>
          <a:xfrm>
            <a:off x="6703524" y="3957970"/>
            <a:ext cx="514267" cy="514267"/>
            <a:chOff x="492" y="17985"/>
            <a:chExt cx="524853" cy="524853"/>
          </a:xfrm>
        </p:grpSpPr>
        <p:sp>
          <p:nvSpPr>
            <p:cNvPr id="27" name="Oval 26"/>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8"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156">
                <a:lnSpc>
                  <a:spcPct val="90000"/>
                </a:lnSpc>
                <a:spcBef>
                  <a:spcPct val="0"/>
                </a:spcBef>
                <a:spcAft>
                  <a:spcPct val="35000"/>
                </a:spcAft>
              </a:pPr>
              <a:r>
                <a:rPr lang="fi-FI" sz="2351" dirty="0"/>
                <a:t>3</a:t>
              </a:r>
              <a:endParaRPr lang="en-US" sz="2351" dirty="0"/>
            </a:p>
          </p:txBody>
        </p:sp>
      </p:grpSp>
      <p:grpSp>
        <p:nvGrpSpPr>
          <p:cNvPr id="29" name="Group 28"/>
          <p:cNvGrpSpPr/>
          <p:nvPr/>
        </p:nvGrpSpPr>
        <p:grpSpPr>
          <a:xfrm>
            <a:off x="6243304" y="1565556"/>
            <a:ext cx="1883155" cy="1937855"/>
            <a:chOff x="4383758" y="2203464"/>
            <a:chExt cx="2516893" cy="2590001"/>
          </a:xfrm>
        </p:grpSpPr>
        <p:sp>
          <p:nvSpPr>
            <p:cNvPr id="30" name="Rectangle 29"/>
            <p:cNvSpPr/>
            <p:nvPr/>
          </p:nvSpPr>
          <p:spPr bwMode="auto">
            <a:xfrm>
              <a:off x="4590643" y="2203464"/>
              <a:ext cx="1964308" cy="2308381"/>
            </a:xfrm>
            <a:prstGeom prst="rect">
              <a:avLst/>
            </a:prstGeom>
            <a:solidFill>
              <a:schemeClr val="bg2">
                <a:lumMod val="20000"/>
                <a:lumOff val="80000"/>
                <a:alpha val="75000"/>
              </a:schemeClr>
            </a:solidFill>
            <a:ln>
              <a:solidFill>
                <a:schemeClr val="bg1">
                  <a:lumMod val="7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08" tIns="45708" rIns="45708" bIns="45708" numCol="1" spcCol="0" rtlCol="0" fromWordArt="0" anchor="t" anchorCtr="0" forceAA="0" compatLnSpc="1">
              <a:prstTxWarp prst="textNoShape">
                <a:avLst/>
              </a:prstTxWarp>
              <a:noAutofit/>
            </a:bodyPr>
            <a:lstStyle/>
            <a:p>
              <a:pPr defTabSz="913825"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SharePoint </a:t>
              </a:r>
              <a:br>
                <a:rPr lang="en-US" sz="1600" dirty="0">
                  <a:solidFill>
                    <a:schemeClr val="tx1">
                      <a:lumMod val="65000"/>
                      <a:lumOff val="35000"/>
                    </a:schemeClr>
                  </a:solidFill>
                  <a:ea typeface="Segoe UI" pitchFamily="34" charset="0"/>
                  <a:cs typeface="Segoe UI" pitchFamily="34" charset="0"/>
                </a:rPr>
              </a:br>
              <a:r>
                <a:rPr lang="en-US" sz="1600" dirty="0">
                  <a:solidFill>
                    <a:schemeClr val="tx1">
                      <a:lumMod val="65000"/>
                      <a:lumOff val="35000"/>
                    </a:schemeClr>
                  </a:solidFill>
                  <a:ea typeface="Segoe UI" pitchFamily="34" charset="0"/>
                  <a:cs typeface="Segoe UI" pitchFamily="34" charset="0"/>
                </a:rPr>
                <a:t>Service</a:t>
              </a:r>
            </a:p>
          </p:txBody>
        </p:sp>
        <p:grpSp>
          <p:nvGrpSpPr>
            <p:cNvPr id="31" name="Group 30"/>
            <p:cNvGrpSpPr/>
            <p:nvPr/>
          </p:nvGrpSpPr>
          <p:grpSpPr>
            <a:xfrm>
              <a:off x="5421611" y="2886866"/>
              <a:ext cx="1479040" cy="1043909"/>
              <a:chOff x="4557447" y="1721445"/>
              <a:chExt cx="1479040" cy="1043909"/>
            </a:xfrm>
          </p:grpSpPr>
          <p:pic>
            <p:nvPicPr>
              <p:cNvPr id="39" name="Picture 38"/>
              <p:cNvPicPr>
                <a:picLocks noChangeAspect="1"/>
              </p:cNvPicPr>
              <p:nvPr/>
            </p:nvPicPr>
            <p:blipFill>
              <a:blip r:embed="rId7"/>
              <a:stretch>
                <a:fillRect/>
              </a:stretch>
            </p:blipFill>
            <p:spPr>
              <a:xfrm>
                <a:off x="4557447" y="1902539"/>
                <a:ext cx="477423" cy="839046"/>
              </a:xfrm>
              <a:prstGeom prst="rect">
                <a:avLst/>
              </a:prstGeom>
            </p:spPr>
          </p:pic>
          <p:pic>
            <p:nvPicPr>
              <p:cNvPr id="40" name="Picture 39"/>
              <p:cNvPicPr>
                <a:picLocks noChangeAspect="1"/>
              </p:cNvPicPr>
              <p:nvPr/>
            </p:nvPicPr>
            <p:blipFill>
              <a:blip r:embed="rId7"/>
              <a:stretch>
                <a:fillRect/>
              </a:stretch>
            </p:blipFill>
            <p:spPr>
              <a:xfrm>
                <a:off x="4869643" y="1721445"/>
                <a:ext cx="477423" cy="839046"/>
              </a:xfrm>
              <a:prstGeom prst="rect">
                <a:avLst/>
              </a:prstGeom>
            </p:spPr>
          </p:pic>
          <p:pic>
            <p:nvPicPr>
              <p:cNvPr id="41" name="Picture 40"/>
              <p:cNvPicPr>
                <a:picLocks noChangeAspect="1"/>
              </p:cNvPicPr>
              <p:nvPr/>
            </p:nvPicPr>
            <p:blipFill>
              <a:blip r:embed="rId8"/>
              <a:stretch>
                <a:fillRect/>
              </a:stretch>
            </p:blipFill>
            <p:spPr>
              <a:xfrm>
                <a:off x="5153580" y="1902539"/>
                <a:ext cx="882907" cy="862815"/>
              </a:xfrm>
              <a:prstGeom prst="rect">
                <a:avLst/>
              </a:prstGeom>
            </p:spPr>
          </p:pic>
        </p:grpSp>
        <p:grpSp>
          <p:nvGrpSpPr>
            <p:cNvPr id="32" name="Group 31"/>
            <p:cNvGrpSpPr/>
            <p:nvPr/>
          </p:nvGrpSpPr>
          <p:grpSpPr>
            <a:xfrm>
              <a:off x="4880542" y="3820782"/>
              <a:ext cx="944427" cy="972683"/>
              <a:chOff x="3981885" y="2834055"/>
              <a:chExt cx="944427" cy="972683"/>
            </a:xfrm>
          </p:grpSpPr>
          <p:pic>
            <p:nvPicPr>
              <p:cNvPr id="36" name="Picture 35"/>
              <p:cNvPicPr>
                <a:picLocks noChangeAspect="1"/>
              </p:cNvPicPr>
              <p:nvPr/>
            </p:nvPicPr>
            <p:blipFill>
              <a:blip r:embed="rId7"/>
              <a:stretch>
                <a:fillRect/>
              </a:stretch>
            </p:blipFill>
            <p:spPr>
              <a:xfrm>
                <a:off x="3981885" y="2967692"/>
                <a:ext cx="477423" cy="839046"/>
              </a:xfrm>
              <a:prstGeom prst="rect">
                <a:avLst/>
              </a:prstGeom>
            </p:spPr>
          </p:pic>
          <p:pic>
            <p:nvPicPr>
              <p:cNvPr id="37" name="Picture 36"/>
              <p:cNvPicPr>
                <a:picLocks noChangeAspect="1"/>
              </p:cNvPicPr>
              <p:nvPr/>
            </p:nvPicPr>
            <p:blipFill>
              <a:blip r:embed="rId7"/>
              <a:stretch>
                <a:fillRect/>
              </a:stretch>
            </p:blipFill>
            <p:spPr>
              <a:xfrm>
                <a:off x="4269036" y="2834055"/>
                <a:ext cx="477423" cy="839046"/>
              </a:xfrm>
              <a:prstGeom prst="rect">
                <a:avLst/>
              </a:prstGeom>
            </p:spPr>
          </p:pic>
          <p:pic>
            <p:nvPicPr>
              <p:cNvPr id="38" name="Picture 37"/>
              <p:cNvPicPr>
                <a:picLocks noChangeAspect="1"/>
              </p:cNvPicPr>
              <p:nvPr/>
            </p:nvPicPr>
            <p:blipFill>
              <a:blip r:embed="rId9"/>
              <a:stretch>
                <a:fillRect/>
              </a:stretch>
            </p:blipFill>
            <p:spPr>
              <a:xfrm>
                <a:off x="4480085" y="3260431"/>
                <a:ext cx="446227" cy="456212"/>
              </a:xfrm>
              <a:prstGeom prst="rect">
                <a:avLst/>
              </a:prstGeom>
            </p:spPr>
          </p:pic>
        </p:grpSp>
        <p:grpSp>
          <p:nvGrpSpPr>
            <p:cNvPr id="33" name="Group 32"/>
            <p:cNvGrpSpPr/>
            <p:nvPr/>
          </p:nvGrpSpPr>
          <p:grpSpPr>
            <a:xfrm>
              <a:off x="4383758" y="2988031"/>
              <a:ext cx="968998" cy="971748"/>
              <a:chOff x="3601101" y="2714202"/>
              <a:chExt cx="968998" cy="971748"/>
            </a:xfrm>
          </p:grpSpPr>
          <p:pic>
            <p:nvPicPr>
              <p:cNvPr id="34" name="Picture 33"/>
              <p:cNvPicPr>
                <a:picLocks noChangeAspect="1"/>
              </p:cNvPicPr>
              <p:nvPr/>
            </p:nvPicPr>
            <p:blipFill>
              <a:blip r:embed="rId7"/>
              <a:stretch>
                <a:fillRect/>
              </a:stretch>
            </p:blipFill>
            <p:spPr>
              <a:xfrm>
                <a:off x="3601101" y="2846904"/>
                <a:ext cx="477423" cy="839046"/>
              </a:xfrm>
              <a:prstGeom prst="rect">
                <a:avLst/>
              </a:prstGeom>
            </p:spPr>
          </p:pic>
          <p:pic>
            <p:nvPicPr>
              <p:cNvPr id="35" name="Picture 34"/>
              <p:cNvPicPr>
                <a:picLocks noChangeAspect="1"/>
              </p:cNvPicPr>
              <p:nvPr/>
            </p:nvPicPr>
            <p:blipFill>
              <a:blip r:embed="rId10"/>
              <a:stretch>
                <a:fillRect/>
              </a:stretch>
            </p:blipFill>
            <p:spPr>
              <a:xfrm>
                <a:off x="3875612" y="2714202"/>
                <a:ext cx="694487" cy="898458"/>
              </a:xfrm>
              <a:prstGeom prst="rect">
                <a:avLst/>
              </a:prstGeom>
            </p:spPr>
          </p:pic>
        </p:grpSp>
      </p:grpSp>
      <p:grpSp>
        <p:nvGrpSpPr>
          <p:cNvPr id="42" name="Group 41"/>
          <p:cNvGrpSpPr/>
          <p:nvPr/>
        </p:nvGrpSpPr>
        <p:grpSpPr>
          <a:xfrm>
            <a:off x="8391118" y="3727466"/>
            <a:ext cx="605714" cy="762940"/>
            <a:chOff x="8856725" y="2275112"/>
            <a:chExt cx="605872" cy="763139"/>
          </a:xfrm>
        </p:grpSpPr>
        <p:pic>
          <p:nvPicPr>
            <p:cNvPr id="43" name="Picture 42"/>
            <p:cNvPicPr>
              <a:picLocks noChangeAspect="1"/>
            </p:cNvPicPr>
            <p:nvPr/>
          </p:nvPicPr>
          <p:blipFill>
            <a:blip r:embed="rId11"/>
            <a:stretch>
              <a:fillRect/>
            </a:stretch>
          </p:blipFill>
          <p:spPr>
            <a:xfrm>
              <a:off x="8856725" y="2275112"/>
              <a:ext cx="527111" cy="689388"/>
            </a:xfrm>
            <a:prstGeom prst="rect">
              <a:avLst/>
            </a:prstGeom>
          </p:spPr>
        </p:pic>
        <p:pic>
          <p:nvPicPr>
            <p:cNvPr id="44" name="Picture 43"/>
            <p:cNvPicPr>
              <a:picLocks noChangeAspect="1"/>
            </p:cNvPicPr>
            <p:nvPr/>
          </p:nvPicPr>
          <p:blipFill>
            <a:blip r:embed="rId11"/>
            <a:stretch>
              <a:fillRect/>
            </a:stretch>
          </p:blipFill>
          <p:spPr>
            <a:xfrm>
              <a:off x="8935486" y="2348863"/>
              <a:ext cx="527111" cy="689388"/>
            </a:xfrm>
            <a:prstGeom prst="rect">
              <a:avLst/>
            </a:prstGeom>
          </p:spPr>
        </p:pic>
        <p:sp>
          <p:nvSpPr>
            <p:cNvPr id="45" name="Right Triangle 44"/>
            <p:cNvSpPr/>
            <p:nvPr/>
          </p:nvSpPr>
          <p:spPr bwMode="auto">
            <a:xfrm>
              <a:off x="8978857" y="2373272"/>
              <a:ext cx="440367" cy="626130"/>
            </a:xfrm>
            <a:prstGeom prst="rtTriangle">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46" name="TextBox 45"/>
            <p:cNvSpPr txBox="1"/>
            <p:nvPr/>
          </p:nvSpPr>
          <p:spPr>
            <a:xfrm>
              <a:off x="9045472" y="2698546"/>
              <a:ext cx="153568" cy="307648"/>
            </a:xfrm>
            <a:prstGeom prst="rect">
              <a:avLst/>
            </a:prstGeom>
            <a:noFill/>
          </p:spPr>
          <p:txBody>
            <a:bodyPr wrap="none" lIns="0" tIns="0" rIns="0" bIns="0" rtlCol="0">
              <a:spAutoFit/>
            </a:bodyPr>
            <a:lstStyle/>
            <a:p>
              <a:r>
                <a:rPr lang="fi-FI" sz="1999" spc="-70" dirty="0" err="1">
                  <a:solidFill>
                    <a:schemeClr val="bg1"/>
                  </a:solidFill>
                  <a:effectLst>
                    <a:outerShdw blurRad="50800" dist="38100" dir="2700000" algn="tl" rotWithShape="0">
                      <a:schemeClr val="tx2">
                        <a:alpha val="40000"/>
                      </a:schemeClr>
                    </a:outerShdw>
                  </a:effectLst>
                </a:rPr>
                <a:t>js</a:t>
              </a:r>
              <a:endParaRPr lang="en-US" sz="1999" spc="-70" dirty="0">
                <a:solidFill>
                  <a:schemeClr val="bg1"/>
                </a:solidFill>
                <a:effectLst>
                  <a:outerShdw blurRad="50800" dist="38100" dir="2700000" algn="tl" rotWithShape="0">
                    <a:schemeClr val="tx2">
                      <a:alpha val="40000"/>
                    </a:schemeClr>
                  </a:outerShdw>
                </a:effectLst>
              </a:endParaRPr>
            </a:p>
          </p:txBody>
        </p:sp>
      </p:grpSp>
      <p:cxnSp>
        <p:nvCxnSpPr>
          <p:cNvPr id="47" name="Straight Connector 46"/>
          <p:cNvCxnSpPr/>
          <p:nvPr/>
        </p:nvCxnSpPr>
        <p:spPr>
          <a:xfrm flipV="1">
            <a:off x="7996977" y="4545141"/>
            <a:ext cx="514307" cy="882941"/>
          </a:xfrm>
          <a:prstGeom prst="line">
            <a:avLst/>
          </a:prstGeom>
          <a:ln w="15875">
            <a:solidFill>
              <a:schemeClr val="tx1">
                <a:lumMod val="50000"/>
                <a:lumOff val="50000"/>
              </a:schemeClr>
            </a:solidFill>
            <a:tailEnd type="oval"/>
          </a:ln>
        </p:spPr>
        <p:style>
          <a:lnRef idx="1">
            <a:schemeClr val="dk1"/>
          </a:lnRef>
          <a:fillRef idx="0">
            <a:schemeClr val="dk1"/>
          </a:fillRef>
          <a:effectRef idx="0">
            <a:schemeClr val="dk1"/>
          </a:effectRef>
          <a:fontRef idx="minor">
            <a:schemeClr val="tx1"/>
          </a:fontRef>
        </p:style>
      </p:cxnSp>
      <p:sp>
        <p:nvSpPr>
          <p:cNvPr id="48" name="TextBox 4"/>
          <p:cNvSpPr txBox="1"/>
          <p:nvPr/>
        </p:nvSpPr>
        <p:spPr>
          <a:xfrm>
            <a:off x="5081789" y="4858511"/>
            <a:ext cx="3081463" cy="1134535"/>
          </a:xfrm>
          <a:prstGeom prst="rect">
            <a:avLst/>
          </a:prstGeom>
          <a:solidFill>
            <a:srgbClr val="505050"/>
          </a:solidFill>
          <a:ln w="19050">
            <a:noFill/>
            <a:prstDash val="solid"/>
            <a:miter lim="800000"/>
          </a:ln>
          <a:effectLst/>
        </p:spPr>
        <p:txBody>
          <a:bodyPr wrap="square" lIns="57040" tIns="28521" rIns="91266" bIns="28521"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fi-FI" sz="1400" dirty="0">
                <a:solidFill>
                  <a:schemeClr val="bg1"/>
                </a:solidFill>
              </a:rPr>
              <a:t>UX component or elements are rendered using CSOM with JavaScript stored either in SharePoint or centrally in the provider hosted add-in side (preferred).</a:t>
            </a:r>
            <a:endParaRPr lang="en-US" sz="1400" dirty="0">
              <a:solidFill>
                <a:schemeClr val="bg1"/>
              </a:solidFill>
            </a:endParaRPr>
          </a:p>
        </p:txBody>
      </p:sp>
      <p:cxnSp>
        <p:nvCxnSpPr>
          <p:cNvPr id="49" name="Straight Connector 48"/>
          <p:cNvCxnSpPr/>
          <p:nvPr/>
        </p:nvCxnSpPr>
        <p:spPr>
          <a:xfrm flipV="1">
            <a:off x="2578608" y="4340918"/>
            <a:ext cx="514307" cy="882941"/>
          </a:xfrm>
          <a:prstGeom prst="line">
            <a:avLst/>
          </a:prstGeom>
          <a:ln w="15875">
            <a:solidFill>
              <a:schemeClr val="tx1">
                <a:lumMod val="50000"/>
                <a:lumOff val="50000"/>
              </a:schemeClr>
            </a:solidFill>
            <a:tailEnd type="oval"/>
          </a:ln>
        </p:spPr>
        <p:style>
          <a:lnRef idx="1">
            <a:schemeClr val="dk1"/>
          </a:lnRef>
          <a:fillRef idx="0">
            <a:schemeClr val="dk1"/>
          </a:fillRef>
          <a:effectRef idx="0">
            <a:schemeClr val="dk1"/>
          </a:effectRef>
          <a:fontRef idx="minor">
            <a:schemeClr val="tx1"/>
          </a:fontRef>
        </p:style>
      </p:cxnSp>
      <p:sp>
        <p:nvSpPr>
          <p:cNvPr id="50" name="TextBox 4"/>
          <p:cNvSpPr txBox="1"/>
          <p:nvPr/>
        </p:nvSpPr>
        <p:spPr>
          <a:xfrm>
            <a:off x="937951" y="4772570"/>
            <a:ext cx="2792900" cy="919149"/>
          </a:xfrm>
          <a:prstGeom prst="rect">
            <a:avLst/>
          </a:prstGeom>
          <a:solidFill>
            <a:srgbClr val="505050"/>
          </a:solidFill>
          <a:ln w="19050">
            <a:noFill/>
            <a:prstDash val="solid"/>
            <a:miter lim="800000"/>
          </a:ln>
          <a:effectLst/>
        </p:spPr>
        <p:txBody>
          <a:bodyPr wrap="square" lIns="57040" tIns="28521" rIns="91266" bIns="28521"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fi-FI" sz="1400" dirty="0">
                <a:solidFill>
                  <a:schemeClr val="bg1"/>
                </a:solidFill>
              </a:rPr>
              <a:t>Out of the box script or content editor web part with the needed reference to JavaScritp in the provider hosted add-in side</a:t>
            </a:r>
            <a:endParaRPr lang="en-US" sz="1400" dirty="0">
              <a:solidFill>
                <a:schemeClr val="bg1"/>
              </a:solidFill>
            </a:endParaRPr>
          </a:p>
        </p:txBody>
      </p:sp>
    </p:spTree>
    <p:extLst>
      <p:ext uri="{BB962C8B-B14F-4D97-AF65-F5344CB8AC3E}">
        <p14:creationId xmlns:p14="http://schemas.microsoft.com/office/powerpoint/2010/main" val="3582517763"/>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50"/>
                                        </p:tgtEl>
                                        <p:attrNameLst>
                                          <p:attrName>style.visibility</p:attrName>
                                        </p:attrNameLst>
                                      </p:cBhvr>
                                      <p:to>
                                        <p:strVal val="visible"/>
                                      </p:to>
                                    </p:set>
                                    <p:animEffect transition="in" filter="fade">
                                      <p:cBhvr>
                                        <p:cTn id="17" dur="1000"/>
                                        <p:tgtEl>
                                          <p:spTgt spid="50"/>
                                        </p:tgtEl>
                                      </p:cBhvr>
                                    </p:animEffect>
                                    <p:anim calcmode="lin" valueType="num">
                                      <p:cBhvr>
                                        <p:cTn id="18" dur="1000" fill="hold"/>
                                        <p:tgtEl>
                                          <p:spTgt spid="50"/>
                                        </p:tgtEl>
                                        <p:attrNameLst>
                                          <p:attrName>ppt_x</p:attrName>
                                        </p:attrNameLst>
                                      </p:cBhvr>
                                      <p:tavLst>
                                        <p:tav tm="0">
                                          <p:val>
                                            <p:strVal val="#ppt_x"/>
                                          </p:val>
                                        </p:tav>
                                        <p:tav tm="100000">
                                          <p:val>
                                            <p:strVal val="#ppt_x"/>
                                          </p:val>
                                        </p:tav>
                                      </p:tavLst>
                                    </p:anim>
                                    <p:anim calcmode="lin" valueType="num">
                                      <p:cBhvr>
                                        <p:cTn id="19" dur="1000" fill="hold"/>
                                        <p:tgtEl>
                                          <p:spTgt spid="50"/>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49"/>
                                        </p:tgtEl>
                                        <p:attrNameLst>
                                          <p:attrName>style.visibility</p:attrName>
                                        </p:attrNameLst>
                                      </p:cBhvr>
                                      <p:to>
                                        <p:strVal val="visible"/>
                                      </p:to>
                                    </p:set>
                                    <p:animEffect transition="in" filter="fade">
                                      <p:cBhvr>
                                        <p:cTn id="22" dur="1000"/>
                                        <p:tgtEl>
                                          <p:spTgt spid="49"/>
                                        </p:tgtEl>
                                      </p:cBhvr>
                                    </p:animEffect>
                                    <p:anim calcmode="lin" valueType="num">
                                      <p:cBhvr>
                                        <p:cTn id="23" dur="1000" fill="hold"/>
                                        <p:tgtEl>
                                          <p:spTgt spid="49"/>
                                        </p:tgtEl>
                                        <p:attrNameLst>
                                          <p:attrName>ppt_x</p:attrName>
                                        </p:attrNameLst>
                                      </p:cBhvr>
                                      <p:tavLst>
                                        <p:tav tm="0">
                                          <p:val>
                                            <p:strVal val="#ppt_x"/>
                                          </p:val>
                                        </p:tav>
                                        <p:tav tm="100000">
                                          <p:val>
                                            <p:strVal val="#ppt_x"/>
                                          </p:val>
                                        </p:tav>
                                      </p:tavLst>
                                    </p:anim>
                                    <p:anim calcmode="lin" valueType="num">
                                      <p:cBhvr>
                                        <p:cTn id="24" dur="1000" fill="hold"/>
                                        <p:tgtEl>
                                          <p:spTgt spid="49"/>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1000"/>
                                        <p:tgtEl>
                                          <p:spTgt spid="21"/>
                                        </p:tgtEl>
                                      </p:cBhvr>
                                    </p:animEffect>
                                    <p:anim calcmode="lin" valueType="num">
                                      <p:cBhvr>
                                        <p:cTn id="30" dur="1000" fill="hold"/>
                                        <p:tgtEl>
                                          <p:spTgt spid="21"/>
                                        </p:tgtEl>
                                        <p:attrNameLst>
                                          <p:attrName>ppt_x</p:attrName>
                                        </p:attrNameLst>
                                      </p:cBhvr>
                                      <p:tavLst>
                                        <p:tav tm="0">
                                          <p:val>
                                            <p:strVal val="#ppt_x"/>
                                          </p:val>
                                        </p:tav>
                                        <p:tav tm="100000">
                                          <p:val>
                                            <p:strVal val="#ppt_x"/>
                                          </p:val>
                                        </p:tav>
                                      </p:tavLst>
                                    </p:anim>
                                    <p:anim calcmode="lin" valueType="num">
                                      <p:cBhvr>
                                        <p:cTn id="31" dur="1000" fill="hold"/>
                                        <p:tgtEl>
                                          <p:spTgt spid="21"/>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48"/>
                                        </p:tgtEl>
                                        <p:attrNameLst>
                                          <p:attrName>style.visibility</p:attrName>
                                        </p:attrNameLst>
                                      </p:cBhvr>
                                      <p:to>
                                        <p:strVal val="visible"/>
                                      </p:to>
                                    </p:set>
                                    <p:animEffect transition="in" filter="fade">
                                      <p:cBhvr>
                                        <p:cTn id="34" dur="1000"/>
                                        <p:tgtEl>
                                          <p:spTgt spid="48"/>
                                        </p:tgtEl>
                                      </p:cBhvr>
                                    </p:animEffect>
                                    <p:anim calcmode="lin" valueType="num">
                                      <p:cBhvr>
                                        <p:cTn id="35" dur="1000" fill="hold"/>
                                        <p:tgtEl>
                                          <p:spTgt spid="48"/>
                                        </p:tgtEl>
                                        <p:attrNameLst>
                                          <p:attrName>ppt_x</p:attrName>
                                        </p:attrNameLst>
                                      </p:cBhvr>
                                      <p:tavLst>
                                        <p:tav tm="0">
                                          <p:val>
                                            <p:strVal val="#ppt_x"/>
                                          </p:val>
                                        </p:tav>
                                        <p:tav tm="100000">
                                          <p:val>
                                            <p:strVal val="#ppt_x"/>
                                          </p:val>
                                        </p:tav>
                                      </p:tavLst>
                                    </p:anim>
                                    <p:anim calcmode="lin" valueType="num">
                                      <p:cBhvr>
                                        <p:cTn id="36" dur="1000" fill="hold"/>
                                        <p:tgtEl>
                                          <p:spTgt spid="48"/>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fade">
                                      <p:cBhvr>
                                        <p:cTn id="39" dur="1000"/>
                                        <p:tgtEl>
                                          <p:spTgt spid="26"/>
                                        </p:tgtEl>
                                      </p:cBhvr>
                                    </p:animEffect>
                                    <p:anim calcmode="lin" valueType="num">
                                      <p:cBhvr>
                                        <p:cTn id="40" dur="1000" fill="hold"/>
                                        <p:tgtEl>
                                          <p:spTgt spid="26"/>
                                        </p:tgtEl>
                                        <p:attrNameLst>
                                          <p:attrName>ppt_x</p:attrName>
                                        </p:attrNameLst>
                                      </p:cBhvr>
                                      <p:tavLst>
                                        <p:tav tm="0">
                                          <p:val>
                                            <p:strVal val="#ppt_x"/>
                                          </p:val>
                                        </p:tav>
                                        <p:tav tm="100000">
                                          <p:val>
                                            <p:strVal val="#ppt_x"/>
                                          </p:val>
                                        </p:tav>
                                      </p:tavLst>
                                    </p:anim>
                                    <p:anim calcmode="lin" valueType="num">
                                      <p:cBhvr>
                                        <p:cTn id="41" dur="1000" fill="hold"/>
                                        <p:tgtEl>
                                          <p:spTgt spid="26"/>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47"/>
                                        </p:tgtEl>
                                        <p:attrNameLst>
                                          <p:attrName>style.visibility</p:attrName>
                                        </p:attrNameLst>
                                      </p:cBhvr>
                                      <p:to>
                                        <p:strVal val="visible"/>
                                      </p:to>
                                    </p:set>
                                    <p:animEffect transition="in" filter="fade">
                                      <p:cBhvr>
                                        <p:cTn id="44" dur="1000"/>
                                        <p:tgtEl>
                                          <p:spTgt spid="47"/>
                                        </p:tgtEl>
                                      </p:cBhvr>
                                    </p:animEffect>
                                    <p:anim calcmode="lin" valueType="num">
                                      <p:cBhvr>
                                        <p:cTn id="45" dur="1000" fill="hold"/>
                                        <p:tgtEl>
                                          <p:spTgt spid="47"/>
                                        </p:tgtEl>
                                        <p:attrNameLst>
                                          <p:attrName>ppt_x</p:attrName>
                                        </p:attrNameLst>
                                      </p:cBhvr>
                                      <p:tavLst>
                                        <p:tav tm="0">
                                          <p:val>
                                            <p:strVal val="#ppt_x"/>
                                          </p:val>
                                        </p:tav>
                                        <p:tav tm="100000">
                                          <p:val>
                                            <p:strVal val="#ppt_x"/>
                                          </p:val>
                                        </p:tav>
                                      </p:tavLst>
                                    </p:anim>
                                    <p:anim calcmode="lin" valueType="num">
                                      <p:cBhvr>
                                        <p:cTn id="46" dur="1000" fill="hold"/>
                                        <p:tgtEl>
                                          <p:spTgt spid="47"/>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23"/>
                                        </p:tgtEl>
                                        <p:attrNameLst>
                                          <p:attrName>style.visibility</p:attrName>
                                        </p:attrNameLst>
                                      </p:cBhvr>
                                      <p:to>
                                        <p:strVal val="visible"/>
                                      </p:to>
                                    </p:set>
                                    <p:animEffect transition="in" filter="fade">
                                      <p:cBhvr>
                                        <p:cTn id="49" dur="1000"/>
                                        <p:tgtEl>
                                          <p:spTgt spid="23"/>
                                        </p:tgtEl>
                                      </p:cBhvr>
                                    </p:animEffect>
                                    <p:anim calcmode="lin" valueType="num">
                                      <p:cBhvr>
                                        <p:cTn id="50" dur="1000" fill="hold"/>
                                        <p:tgtEl>
                                          <p:spTgt spid="23"/>
                                        </p:tgtEl>
                                        <p:attrNameLst>
                                          <p:attrName>ppt_x</p:attrName>
                                        </p:attrNameLst>
                                      </p:cBhvr>
                                      <p:tavLst>
                                        <p:tav tm="0">
                                          <p:val>
                                            <p:strVal val="#ppt_x"/>
                                          </p:val>
                                        </p:tav>
                                        <p:tav tm="100000">
                                          <p:val>
                                            <p:strVal val="#ppt_x"/>
                                          </p:val>
                                        </p:tav>
                                      </p:tavLst>
                                    </p:anim>
                                    <p:anim calcmode="lin" valueType="num">
                                      <p:cBhvr>
                                        <p:cTn id="51" dur="1000" fill="hold"/>
                                        <p:tgtEl>
                                          <p:spTgt spid="23"/>
                                        </p:tgtEl>
                                        <p:attrNameLst>
                                          <p:attrName>ppt_y</p:attrName>
                                        </p:attrNameLst>
                                      </p:cBhvr>
                                      <p:tavLst>
                                        <p:tav tm="0">
                                          <p:val>
                                            <p:strVal val="#ppt_y+.1"/>
                                          </p:val>
                                        </p:tav>
                                        <p:tav tm="100000">
                                          <p:val>
                                            <p:strVal val="#ppt_y"/>
                                          </p:val>
                                        </p:tav>
                                      </p:tavLst>
                                    </p:anim>
                                  </p:childTnLst>
                                </p:cTn>
                              </p:par>
                              <p:par>
                                <p:cTn id="52" presetID="42" presetClass="entr" presetSubtype="0" fill="hold" nodeType="withEffect">
                                  <p:stCondLst>
                                    <p:cond delay="0"/>
                                  </p:stCondLst>
                                  <p:childTnLst>
                                    <p:set>
                                      <p:cBhvr>
                                        <p:cTn id="53" dur="1" fill="hold">
                                          <p:stCondLst>
                                            <p:cond delay="0"/>
                                          </p:stCondLst>
                                        </p:cTn>
                                        <p:tgtEl>
                                          <p:spTgt spid="42"/>
                                        </p:tgtEl>
                                        <p:attrNameLst>
                                          <p:attrName>style.visibility</p:attrName>
                                        </p:attrNameLst>
                                      </p:cBhvr>
                                      <p:to>
                                        <p:strVal val="visible"/>
                                      </p:to>
                                    </p:set>
                                    <p:animEffect transition="in" filter="fade">
                                      <p:cBhvr>
                                        <p:cTn id="54" dur="1000"/>
                                        <p:tgtEl>
                                          <p:spTgt spid="42"/>
                                        </p:tgtEl>
                                      </p:cBhvr>
                                    </p:animEffect>
                                    <p:anim calcmode="lin" valueType="num">
                                      <p:cBhvr>
                                        <p:cTn id="55" dur="1000" fill="hold"/>
                                        <p:tgtEl>
                                          <p:spTgt spid="42"/>
                                        </p:tgtEl>
                                        <p:attrNameLst>
                                          <p:attrName>ppt_x</p:attrName>
                                        </p:attrNameLst>
                                      </p:cBhvr>
                                      <p:tavLst>
                                        <p:tav tm="0">
                                          <p:val>
                                            <p:strVal val="#ppt_x"/>
                                          </p:val>
                                        </p:tav>
                                        <p:tav tm="100000">
                                          <p:val>
                                            <p:strVal val="#ppt_x"/>
                                          </p:val>
                                        </p:tav>
                                      </p:tavLst>
                                    </p:anim>
                                    <p:anim calcmode="lin" valueType="num">
                                      <p:cBhvr>
                                        <p:cTn id="56" dur="1000" fill="hold"/>
                                        <p:tgtEl>
                                          <p:spTgt spid="42"/>
                                        </p:tgtEl>
                                        <p:attrNameLst>
                                          <p:attrName>ppt_y</p:attrName>
                                        </p:attrNameLst>
                                      </p:cBhvr>
                                      <p:tavLst>
                                        <p:tav tm="0">
                                          <p:val>
                                            <p:strVal val="#ppt_y+.1"/>
                                          </p:val>
                                        </p:tav>
                                        <p:tav tm="100000">
                                          <p:val>
                                            <p:strVal val="#ppt_y"/>
                                          </p:val>
                                        </p:tav>
                                      </p:tavLst>
                                    </p:anim>
                                  </p:childTnLst>
                                </p:cTn>
                              </p:par>
                              <p:par>
                                <p:cTn id="57" presetID="42" presetClass="entr" presetSubtype="0" fill="hold" nodeType="withEffect">
                                  <p:stCondLst>
                                    <p:cond delay="0"/>
                                  </p:stCondLst>
                                  <p:childTnLst>
                                    <p:set>
                                      <p:cBhvr>
                                        <p:cTn id="58" dur="1" fill="hold">
                                          <p:stCondLst>
                                            <p:cond delay="0"/>
                                          </p:stCondLst>
                                        </p:cTn>
                                        <p:tgtEl>
                                          <p:spTgt spid="5"/>
                                        </p:tgtEl>
                                        <p:attrNameLst>
                                          <p:attrName>style.visibility</p:attrName>
                                        </p:attrNameLst>
                                      </p:cBhvr>
                                      <p:to>
                                        <p:strVal val="visible"/>
                                      </p:to>
                                    </p:set>
                                    <p:animEffect transition="in" filter="fade">
                                      <p:cBhvr>
                                        <p:cTn id="59" dur="1000"/>
                                        <p:tgtEl>
                                          <p:spTgt spid="5"/>
                                        </p:tgtEl>
                                      </p:cBhvr>
                                    </p:animEffect>
                                    <p:anim calcmode="lin" valueType="num">
                                      <p:cBhvr>
                                        <p:cTn id="60" dur="1000" fill="hold"/>
                                        <p:tgtEl>
                                          <p:spTgt spid="5"/>
                                        </p:tgtEl>
                                        <p:attrNameLst>
                                          <p:attrName>ppt_x</p:attrName>
                                        </p:attrNameLst>
                                      </p:cBhvr>
                                      <p:tavLst>
                                        <p:tav tm="0">
                                          <p:val>
                                            <p:strVal val="#ppt_x"/>
                                          </p:val>
                                        </p:tav>
                                        <p:tav tm="100000">
                                          <p:val>
                                            <p:strVal val="#ppt_x"/>
                                          </p:val>
                                        </p:tav>
                                      </p:tavLst>
                                    </p:anim>
                                    <p:anim calcmode="lin" valueType="num">
                                      <p:cBhvr>
                                        <p:cTn id="61" dur="1000" fill="hold"/>
                                        <p:tgtEl>
                                          <p:spTgt spid="5"/>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4"/>
                                        </p:tgtEl>
                                        <p:attrNameLst>
                                          <p:attrName>style.visibility</p:attrName>
                                        </p:attrNameLst>
                                      </p:cBhvr>
                                      <p:to>
                                        <p:strVal val="visible"/>
                                      </p:to>
                                    </p:set>
                                    <p:animEffect transition="in" filter="fade">
                                      <p:cBhvr>
                                        <p:cTn id="64" dur="1000"/>
                                        <p:tgtEl>
                                          <p:spTgt spid="4"/>
                                        </p:tgtEl>
                                      </p:cBhvr>
                                    </p:animEffect>
                                    <p:anim calcmode="lin" valueType="num">
                                      <p:cBhvr>
                                        <p:cTn id="65" dur="1000" fill="hold"/>
                                        <p:tgtEl>
                                          <p:spTgt spid="4"/>
                                        </p:tgtEl>
                                        <p:attrNameLst>
                                          <p:attrName>ppt_x</p:attrName>
                                        </p:attrNameLst>
                                      </p:cBhvr>
                                      <p:tavLst>
                                        <p:tav tm="0">
                                          <p:val>
                                            <p:strVal val="#ppt_x"/>
                                          </p:val>
                                        </p:tav>
                                        <p:tav tm="100000">
                                          <p:val>
                                            <p:strVal val="#ppt_x"/>
                                          </p:val>
                                        </p:tav>
                                      </p:tavLst>
                                    </p:anim>
                                    <p:anim calcmode="lin" valueType="num">
                                      <p:cBhvr>
                                        <p:cTn id="66" dur="1000" fill="hold"/>
                                        <p:tgtEl>
                                          <p:spTgt spid="4"/>
                                        </p:tgtEl>
                                        <p:attrNameLst>
                                          <p:attrName>ppt_y</p:attrName>
                                        </p:attrNameLst>
                                      </p:cBhvr>
                                      <p:tavLst>
                                        <p:tav tm="0">
                                          <p:val>
                                            <p:strVal val="#ppt_y+.1"/>
                                          </p:val>
                                        </p:tav>
                                        <p:tav tm="100000">
                                          <p:val>
                                            <p:strVal val="#ppt_y"/>
                                          </p:val>
                                        </p:tav>
                                      </p:tavLst>
                                    </p:anim>
                                  </p:childTnLst>
                                </p:cTn>
                              </p:par>
                              <p:par>
                                <p:cTn id="67" presetID="42" presetClass="entr" presetSubtype="0" fill="hold" nodeType="withEffect">
                                  <p:stCondLst>
                                    <p:cond delay="0"/>
                                  </p:stCondLst>
                                  <p:childTnLst>
                                    <p:set>
                                      <p:cBhvr>
                                        <p:cTn id="68" dur="1" fill="hold">
                                          <p:stCondLst>
                                            <p:cond delay="0"/>
                                          </p:stCondLst>
                                        </p:cTn>
                                        <p:tgtEl>
                                          <p:spTgt spid="22">
                                            <p:txEl>
                                              <p:pRg st="0" end="0"/>
                                            </p:txEl>
                                          </p:spTgt>
                                        </p:tgtEl>
                                        <p:attrNameLst>
                                          <p:attrName>style.visibility</p:attrName>
                                        </p:attrNameLst>
                                      </p:cBhvr>
                                      <p:to>
                                        <p:strVal val="visible"/>
                                      </p:to>
                                    </p:set>
                                    <p:animEffect transition="in" filter="fade">
                                      <p:cBhvr>
                                        <p:cTn id="69" dur="1000"/>
                                        <p:tgtEl>
                                          <p:spTgt spid="22">
                                            <p:txEl>
                                              <p:pRg st="0" end="0"/>
                                            </p:txEl>
                                          </p:spTgt>
                                        </p:tgtEl>
                                      </p:cBhvr>
                                    </p:animEffect>
                                    <p:anim calcmode="lin" valueType="num">
                                      <p:cBhvr>
                                        <p:cTn id="70" dur="1000" fill="hold"/>
                                        <p:tgtEl>
                                          <p:spTgt spid="22">
                                            <p:txEl>
                                              <p:pRg st="0" end="0"/>
                                            </p:txEl>
                                          </p:spTgt>
                                        </p:tgtEl>
                                        <p:attrNameLst>
                                          <p:attrName>ppt_x</p:attrName>
                                        </p:attrNameLst>
                                      </p:cBhvr>
                                      <p:tavLst>
                                        <p:tav tm="0">
                                          <p:val>
                                            <p:strVal val="#ppt_x"/>
                                          </p:val>
                                        </p:tav>
                                        <p:tav tm="100000">
                                          <p:val>
                                            <p:strVal val="#ppt_x"/>
                                          </p:val>
                                        </p:tav>
                                      </p:tavLst>
                                    </p:anim>
                                    <p:anim calcmode="lin" valueType="num">
                                      <p:cBhvr>
                                        <p:cTn id="71" dur="1000" fill="hold"/>
                                        <p:tgtEl>
                                          <p:spTgt spid="2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4" grpId="0" animBg="1"/>
      <p:bldP spid="48" grpId="0" animBg="1"/>
      <p:bldP spid="5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z="5998" dirty="0"/>
              <a:t>“How would I get that add-in script part included to the sites? Install an add-in?”</a:t>
            </a:r>
            <a:endParaRPr lang="en-GB" sz="5998" dirty="0"/>
          </a:p>
        </p:txBody>
      </p:sp>
      <p:sp>
        <p:nvSpPr>
          <p:cNvPr id="4" name="TextBox 3"/>
          <p:cNvSpPr txBox="1"/>
          <p:nvPr/>
        </p:nvSpPr>
        <p:spPr>
          <a:xfrm>
            <a:off x="2962841" y="4773605"/>
            <a:ext cx="7141911" cy="1569148"/>
          </a:xfrm>
          <a:prstGeom prst="rect">
            <a:avLst/>
          </a:prstGeom>
          <a:noFill/>
        </p:spPr>
        <p:txBody>
          <a:bodyPr wrap="square" rtlCol="0">
            <a:spAutoFit/>
          </a:bodyPr>
          <a:lstStyle/>
          <a:p>
            <a:r>
              <a:rPr lang="en-US" sz="2399" dirty="0">
                <a:latin typeface="Segoe UI" panose="020B0502040204020203" pitchFamily="34" charset="0"/>
                <a:cs typeface="Segoe UI" panose="020B0502040204020203" pitchFamily="34" charset="0"/>
              </a:rPr>
              <a:t>Normally you’d add the web part definition to the sites during site provisioning. Requires full permissions for add-in, so not suitable for store add-ins.</a:t>
            </a:r>
            <a:endParaRPr lang="en-GB" sz="2399" dirty="0">
              <a:latin typeface="Segoe UI" panose="020B0502040204020203" pitchFamily="34" charset="0"/>
              <a:cs typeface="Segoe UI" panose="020B0502040204020203" pitchFamily="34" charset="0"/>
            </a:endParaRPr>
          </a:p>
        </p:txBody>
      </p:sp>
      <p:sp>
        <p:nvSpPr>
          <p:cNvPr id="5" name="TextBox 4"/>
          <p:cNvSpPr txBox="1"/>
          <p:nvPr/>
        </p:nvSpPr>
        <p:spPr>
          <a:xfrm>
            <a:off x="2962841" y="3429000"/>
            <a:ext cx="5274201" cy="1569660"/>
          </a:xfrm>
          <a:prstGeom prst="rect">
            <a:avLst/>
          </a:prstGeom>
          <a:noFill/>
        </p:spPr>
        <p:txBody>
          <a:bodyPr wrap="none" rtlCol="0">
            <a:spAutoFit/>
          </a:bodyPr>
          <a:lstStyle/>
          <a:p>
            <a:r>
              <a:rPr lang="en-US" sz="9600" dirty="0">
                <a:latin typeface="Segoe UI" panose="020B0502040204020203" pitchFamily="34" charset="0"/>
                <a:cs typeface="Segoe UI" panose="020B0502040204020203" pitchFamily="34" charset="0"/>
              </a:rPr>
              <a:t>Depends.</a:t>
            </a:r>
            <a:endParaRPr lang="en-GB" sz="96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244391110"/>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0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3000"/>
                            </p:stCondLst>
                            <p:childTnLst>
                              <p:par>
                                <p:cTn id="11" presetID="42" presetClass="entr" presetSubtype="0" fill="hold" grpId="0" nodeType="afterEffect">
                                  <p:stCondLst>
                                    <p:cond delay="100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2400" dirty="0">
                <a:latin typeface="Segoe UI Light" panose="020B0502040204020203" pitchFamily="34" charset="0"/>
                <a:cs typeface="Segoe UI Light" panose="020B0502040204020203" pitchFamily="34" charset="0"/>
              </a:rPr>
              <a:t>https://github.com/OfficeDev/PnP/tree/master/Samples/Core.AppScriptPart</a:t>
            </a:r>
          </a:p>
        </p:txBody>
      </p:sp>
      <p:sp>
        <p:nvSpPr>
          <p:cNvPr id="5" name="Text Placeholder 4"/>
          <p:cNvSpPr>
            <a:spLocks noGrp="1"/>
          </p:cNvSpPr>
          <p:nvPr>
            <p:ph type="body" sz="quarter" idx="10"/>
          </p:nvPr>
        </p:nvSpPr>
        <p:spPr/>
        <p:txBody>
          <a:bodyPr/>
          <a:lstStyle/>
          <a:p>
            <a:r>
              <a:rPr lang="en-US" dirty="0"/>
              <a:t>Demo</a:t>
            </a:r>
          </a:p>
        </p:txBody>
      </p:sp>
      <p:sp>
        <p:nvSpPr>
          <p:cNvPr id="6" name="Text Placeholder 5"/>
          <p:cNvSpPr>
            <a:spLocks noGrp="1"/>
          </p:cNvSpPr>
          <p:nvPr>
            <p:ph type="body" sz="quarter" idx="11"/>
          </p:nvPr>
        </p:nvSpPr>
        <p:spPr/>
        <p:txBody>
          <a:bodyPr/>
          <a:lstStyle/>
          <a:p>
            <a:r>
              <a:rPr lang="en-US" sz="4800" dirty="0"/>
              <a:t>Web part templates and add-in script part</a:t>
            </a:r>
          </a:p>
        </p:txBody>
      </p:sp>
    </p:spTree>
    <p:extLst>
      <p:ext uri="{BB962C8B-B14F-4D97-AF65-F5344CB8AC3E}">
        <p14:creationId xmlns:p14="http://schemas.microsoft.com/office/powerpoint/2010/main" val="64148824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7309796" cy="1975926"/>
          </a:xfrm>
        </p:spPr>
        <p:txBody>
          <a:bodyPr/>
          <a:lstStyle/>
          <a:p>
            <a:r>
              <a:rPr lang="en-US" dirty="0"/>
              <a:t>What</a:t>
            </a:r>
          </a:p>
          <a:p>
            <a:pPr lvl="1"/>
            <a:r>
              <a:rPr lang="en-US" dirty="0"/>
              <a:t>Add links to specific locations in the SharePoint site and present add-in model options or settings in dialog, so that user does not lose context</a:t>
            </a:r>
          </a:p>
          <a:p>
            <a:r>
              <a:rPr lang="en-US" dirty="0"/>
              <a:t>Why</a:t>
            </a:r>
          </a:p>
          <a:p>
            <a:pPr lvl="1"/>
            <a:r>
              <a:rPr lang="en-US" dirty="0"/>
              <a:t>Provides additional efficient capability for exposing information or functionalities in the UI with add-in model techniques</a:t>
            </a:r>
          </a:p>
          <a:p>
            <a:r>
              <a:rPr lang="en-US" dirty="0"/>
              <a:t>How</a:t>
            </a:r>
          </a:p>
          <a:p>
            <a:pPr lvl="1"/>
            <a:r>
              <a:rPr lang="en-US" dirty="0"/>
              <a:t>Use standard SharePoint popup technique to present add-in content in popup</a:t>
            </a:r>
          </a:p>
        </p:txBody>
      </p:sp>
      <p:sp>
        <p:nvSpPr>
          <p:cNvPr id="3" name="Title 2"/>
          <p:cNvSpPr>
            <a:spLocks noGrp="1"/>
          </p:cNvSpPr>
          <p:nvPr>
            <p:ph type="title"/>
          </p:nvPr>
        </p:nvSpPr>
        <p:spPr/>
        <p:txBody>
          <a:bodyPr/>
          <a:lstStyle/>
          <a:p>
            <a:r>
              <a:rPr lang="en-US" dirty="0"/>
              <a:t>Dialogs with add-in model</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37579" r="21848"/>
          <a:stretch/>
        </p:blipFill>
        <p:spPr>
          <a:xfrm flipH="1">
            <a:off x="8012287" y="1424"/>
            <a:ext cx="4174951" cy="6854790"/>
          </a:xfrm>
          <a:prstGeom prst="rect">
            <a:avLst/>
          </a:prstGeom>
        </p:spPr>
      </p:pic>
    </p:spTree>
    <p:extLst>
      <p:ext uri="{BB962C8B-B14F-4D97-AF65-F5344CB8AC3E}">
        <p14:creationId xmlns:p14="http://schemas.microsoft.com/office/powerpoint/2010/main" val="3340612861"/>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Dialogs with add-in model</a:t>
            </a:r>
            <a:endParaRPr lang="en-GB" dirty="0"/>
          </a:p>
        </p:txBody>
      </p:sp>
      <p:sp>
        <p:nvSpPr>
          <p:cNvPr id="4" name="Arc 3"/>
          <p:cNvSpPr/>
          <p:nvPr/>
        </p:nvSpPr>
        <p:spPr>
          <a:xfrm rot="3507375">
            <a:off x="10345139" y="3941536"/>
            <a:ext cx="631068" cy="1089227"/>
          </a:xfrm>
          <a:prstGeom prst="arc">
            <a:avLst>
              <a:gd name="adj1" fmla="val 2097834"/>
              <a:gd name="adj2" fmla="val 366333"/>
            </a:avLst>
          </a:prstGeom>
          <a:ln w="57150">
            <a:solidFill>
              <a:schemeClr val="tx1">
                <a:lumMod val="75000"/>
                <a:lumOff val="25000"/>
                <a:alpha val="80000"/>
              </a:schemeClr>
            </a:solidFill>
            <a:headEnd type="diamond" w="sm" len="med"/>
            <a:tailEnd type="stealth" w="lg" len="lg"/>
          </a:ln>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sz="1377"/>
          </a:p>
        </p:txBody>
      </p:sp>
      <p:grpSp>
        <p:nvGrpSpPr>
          <p:cNvPr id="5" name="Group 4"/>
          <p:cNvGrpSpPr/>
          <p:nvPr/>
        </p:nvGrpSpPr>
        <p:grpSpPr>
          <a:xfrm>
            <a:off x="8570291" y="3057929"/>
            <a:ext cx="2352152" cy="1568362"/>
            <a:chOff x="4038040" y="2809767"/>
            <a:chExt cx="2352765" cy="1568771"/>
          </a:xfrm>
        </p:grpSpPr>
        <p:sp>
          <p:nvSpPr>
            <p:cNvPr id="6" name="Rectangle 5"/>
            <p:cNvSpPr/>
            <p:nvPr/>
          </p:nvSpPr>
          <p:spPr bwMode="auto">
            <a:xfrm>
              <a:off x="4038040" y="2809767"/>
              <a:ext cx="2142517" cy="1534599"/>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08" tIns="45708" rIns="45708" bIns="45708" numCol="1" spcCol="0" rtlCol="0" fromWordArt="0" anchor="t" anchorCtr="0" forceAA="0" compatLnSpc="1">
              <a:prstTxWarp prst="textNoShape">
                <a:avLst/>
              </a:prstTxWarp>
              <a:noAutofit/>
            </a:bodyPr>
            <a:lstStyle/>
            <a:p>
              <a:pPr algn="r" defTabSz="913825" fontAlgn="base">
                <a:spcBef>
                  <a:spcPct val="0"/>
                </a:spcBef>
                <a:spcAft>
                  <a:spcPct val="0"/>
                </a:spcAft>
              </a:pPr>
              <a:r>
                <a:rPr lang="en-US" sz="1799" dirty="0">
                  <a:solidFill>
                    <a:schemeClr val="tx1">
                      <a:lumMod val="65000"/>
                      <a:lumOff val="35000"/>
                    </a:schemeClr>
                  </a:solidFill>
                  <a:ea typeface="Segoe UI" pitchFamily="34" charset="0"/>
                  <a:cs typeface="Segoe UI" pitchFamily="34" charset="0"/>
                </a:rPr>
                <a:t>Provider Hosted add-ins</a:t>
              </a:r>
            </a:p>
          </p:txBody>
        </p:sp>
        <p:pic>
          <p:nvPicPr>
            <p:cNvPr id="7" name="Picture 6"/>
            <p:cNvPicPr>
              <a:picLocks noChangeAspect="1"/>
            </p:cNvPicPr>
            <p:nvPr/>
          </p:nvPicPr>
          <p:blipFill>
            <a:blip r:embed="rId3"/>
            <a:stretch>
              <a:fillRect/>
            </a:stretch>
          </p:blipFill>
          <p:spPr>
            <a:xfrm>
              <a:off x="5246592" y="3476941"/>
              <a:ext cx="529349" cy="417312"/>
            </a:xfrm>
            <a:prstGeom prst="rect">
              <a:avLst/>
            </a:prstGeom>
          </p:spPr>
        </p:pic>
        <p:pic>
          <p:nvPicPr>
            <p:cNvPr id="8" name="Picture 7"/>
            <p:cNvPicPr>
              <a:picLocks noChangeAspect="1"/>
            </p:cNvPicPr>
            <p:nvPr/>
          </p:nvPicPr>
          <p:blipFill>
            <a:blip r:embed="rId3"/>
            <a:stretch>
              <a:fillRect/>
            </a:stretch>
          </p:blipFill>
          <p:spPr>
            <a:xfrm>
              <a:off x="5581574" y="3585493"/>
              <a:ext cx="556200" cy="438480"/>
            </a:xfrm>
            <a:prstGeom prst="rect">
              <a:avLst/>
            </a:prstGeom>
          </p:spPr>
        </p:pic>
        <p:pic>
          <p:nvPicPr>
            <p:cNvPr id="9" name="Picture 8"/>
            <p:cNvPicPr>
              <a:picLocks noChangeAspect="1"/>
            </p:cNvPicPr>
            <p:nvPr/>
          </p:nvPicPr>
          <p:blipFill>
            <a:blip r:embed="rId4"/>
            <a:stretch>
              <a:fillRect/>
            </a:stretch>
          </p:blipFill>
          <p:spPr>
            <a:xfrm>
              <a:off x="5970309" y="3700199"/>
              <a:ext cx="420496" cy="432326"/>
            </a:xfrm>
            <a:prstGeom prst="rect">
              <a:avLst/>
            </a:prstGeom>
          </p:spPr>
        </p:pic>
        <p:pic>
          <p:nvPicPr>
            <p:cNvPr id="10" name="Picture 9"/>
            <p:cNvPicPr>
              <a:picLocks noChangeAspect="1"/>
            </p:cNvPicPr>
            <p:nvPr/>
          </p:nvPicPr>
          <p:blipFill>
            <a:blip r:embed="rId5"/>
            <a:stretch>
              <a:fillRect/>
            </a:stretch>
          </p:blipFill>
          <p:spPr>
            <a:xfrm>
              <a:off x="4893565" y="3772769"/>
              <a:ext cx="688009" cy="605769"/>
            </a:xfrm>
            <a:prstGeom prst="rect">
              <a:avLst/>
            </a:prstGeom>
          </p:spPr>
        </p:pic>
      </p:grpSp>
      <p:sp>
        <p:nvSpPr>
          <p:cNvPr id="11" name="Rectangle 10"/>
          <p:cNvSpPr/>
          <p:nvPr/>
        </p:nvSpPr>
        <p:spPr bwMode="auto">
          <a:xfrm>
            <a:off x="1820627" y="1928420"/>
            <a:ext cx="6102274" cy="2950450"/>
          </a:xfrm>
          <a:prstGeom prst="rect">
            <a:avLst/>
          </a:prstGeom>
          <a:solidFill>
            <a:schemeClr val="bg1">
              <a:lumMod val="95000"/>
              <a:alpha val="80000"/>
            </a:schemeClr>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t" anchorCtr="0" forceAA="0" compatLnSpc="1">
            <a:prstTxWarp prst="textNoShape">
              <a:avLst/>
            </a:prstTxWarp>
            <a:noAutofit/>
          </a:bodyPr>
          <a:lstStyle/>
          <a:p>
            <a:pPr defTabSz="913825" fontAlgn="base">
              <a:spcBef>
                <a:spcPct val="0"/>
              </a:spcBef>
              <a:spcAft>
                <a:spcPct val="0"/>
              </a:spcAft>
            </a:pPr>
            <a:r>
              <a:rPr lang="en-US" sz="1999" spc="-52" dirty="0">
                <a:solidFill>
                  <a:schemeClr val="tx1">
                    <a:lumMod val="75000"/>
                    <a:lumOff val="25000"/>
                  </a:schemeClr>
                </a:solidFill>
                <a:latin typeface="Segoe UI Light" panose="020B0502040204020203" pitchFamily="34" charset="0"/>
                <a:cs typeface="Segoe UI Light" panose="020B0502040204020203" pitchFamily="34" charset="0"/>
              </a:rPr>
              <a:t>SharePoint</a:t>
            </a:r>
          </a:p>
        </p:txBody>
      </p:sp>
      <p:pic>
        <p:nvPicPr>
          <p:cNvPr id="12" name="Picture 11"/>
          <p:cNvPicPr>
            <a:picLocks noChangeAspect="1"/>
          </p:cNvPicPr>
          <p:nvPr/>
        </p:nvPicPr>
        <p:blipFill>
          <a:blip r:embed="rId6"/>
          <a:stretch>
            <a:fillRect/>
          </a:stretch>
        </p:blipFill>
        <p:spPr>
          <a:xfrm>
            <a:off x="2438571" y="2359255"/>
            <a:ext cx="5238703" cy="2428002"/>
          </a:xfrm>
          <a:prstGeom prst="rect">
            <a:avLst/>
          </a:prstGeom>
          <a:ln>
            <a:solidFill>
              <a:schemeClr val="bg1">
                <a:lumMod val="75000"/>
              </a:schemeClr>
            </a:solidFill>
          </a:ln>
          <a:effectLst>
            <a:softEdge rad="12700"/>
          </a:effectLst>
        </p:spPr>
      </p:pic>
      <p:sp>
        <p:nvSpPr>
          <p:cNvPr id="13" name="Rectangle 12"/>
          <p:cNvSpPr/>
          <p:nvPr/>
        </p:nvSpPr>
        <p:spPr bwMode="auto">
          <a:xfrm>
            <a:off x="3314433" y="3063653"/>
            <a:ext cx="4113353" cy="1509139"/>
          </a:xfrm>
          <a:prstGeom prst="rect">
            <a:avLst/>
          </a:prstGeom>
          <a:solidFill>
            <a:schemeClr val="bg1"/>
          </a:solidFill>
          <a:ln>
            <a:solidFill>
              <a:schemeClr val="bg1"/>
            </a:solid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14" name="Rectangle 13"/>
          <p:cNvSpPr/>
          <p:nvPr/>
        </p:nvSpPr>
        <p:spPr bwMode="auto">
          <a:xfrm>
            <a:off x="3673549" y="3114613"/>
            <a:ext cx="2545306" cy="1557845"/>
          </a:xfrm>
          <a:prstGeom prst="rect">
            <a:avLst/>
          </a:prstGeom>
          <a:solidFill>
            <a:schemeClr val="accent1"/>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r>
              <a:rPr lang="en-US" sz="2199" dirty="0">
                <a:gradFill>
                  <a:gsLst>
                    <a:gs pos="0">
                      <a:srgbClr val="FFFFFF"/>
                    </a:gs>
                    <a:gs pos="100000">
                      <a:srgbClr val="FFFFFF"/>
                    </a:gs>
                  </a:gsLst>
                  <a:lin ang="5400000" scaled="0"/>
                </a:gradFill>
                <a:ea typeface="Segoe UI" pitchFamily="34" charset="0"/>
                <a:cs typeface="Segoe UI" pitchFamily="34" charset="0"/>
              </a:rPr>
              <a:t>Add-in Popup</a:t>
            </a:r>
          </a:p>
        </p:txBody>
      </p:sp>
      <p:grpSp>
        <p:nvGrpSpPr>
          <p:cNvPr id="15" name="Group 14"/>
          <p:cNvGrpSpPr/>
          <p:nvPr/>
        </p:nvGrpSpPr>
        <p:grpSpPr>
          <a:xfrm>
            <a:off x="3365131" y="3671401"/>
            <a:ext cx="514267" cy="514267"/>
            <a:chOff x="492" y="17985"/>
            <a:chExt cx="524853" cy="524853"/>
          </a:xfrm>
        </p:grpSpPr>
        <p:sp>
          <p:nvSpPr>
            <p:cNvPr id="16" name="Oval 15"/>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7"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156">
                <a:lnSpc>
                  <a:spcPct val="90000"/>
                </a:lnSpc>
                <a:spcBef>
                  <a:spcPct val="0"/>
                </a:spcBef>
                <a:spcAft>
                  <a:spcPct val="35000"/>
                </a:spcAft>
              </a:pPr>
              <a:r>
                <a:rPr lang="fi-FI" sz="2351" dirty="0"/>
                <a:t>2</a:t>
              </a:r>
              <a:endParaRPr lang="en-US" sz="2351" dirty="0"/>
            </a:p>
          </p:txBody>
        </p:sp>
      </p:grpSp>
      <p:grpSp>
        <p:nvGrpSpPr>
          <p:cNvPr id="18" name="Group 17"/>
          <p:cNvGrpSpPr/>
          <p:nvPr/>
        </p:nvGrpSpPr>
        <p:grpSpPr>
          <a:xfrm>
            <a:off x="2090479" y="2981774"/>
            <a:ext cx="514267" cy="514267"/>
            <a:chOff x="492" y="17985"/>
            <a:chExt cx="524853" cy="524853"/>
          </a:xfrm>
        </p:grpSpPr>
        <p:sp>
          <p:nvSpPr>
            <p:cNvPr id="19" name="Oval 18"/>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0"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156">
                <a:lnSpc>
                  <a:spcPct val="90000"/>
                </a:lnSpc>
                <a:spcBef>
                  <a:spcPct val="0"/>
                </a:spcBef>
                <a:spcAft>
                  <a:spcPct val="35000"/>
                </a:spcAft>
              </a:pPr>
              <a:r>
                <a:rPr lang="fi-FI" sz="2351" dirty="0"/>
                <a:t>1</a:t>
              </a:r>
              <a:endParaRPr lang="en-US" sz="2351" dirty="0"/>
            </a:p>
          </p:txBody>
        </p:sp>
      </p:grpSp>
      <p:cxnSp>
        <p:nvCxnSpPr>
          <p:cNvPr id="21" name="Straight Arrow Connector 20"/>
          <p:cNvCxnSpPr/>
          <p:nvPr/>
        </p:nvCxnSpPr>
        <p:spPr>
          <a:xfrm flipH="1">
            <a:off x="6254235" y="4022002"/>
            <a:ext cx="2389737" cy="3721"/>
          </a:xfrm>
          <a:prstGeom prst="straightConnector1">
            <a:avLst/>
          </a:prstGeom>
          <a:ln w="28575">
            <a:solidFill>
              <a:schemeClr val="accent1"/>
            </a:solidFill>
            <a:prstDash val="sysDash"/>
            <a:headEnd type="stealth" w="lg" len="lg"/>
            <a:tailEnd type="stealth" w="lg" len="lg"/>
          </a:ln>
          <a:effectLst/>
        </p:spPr>
        <p:style>
          <a:lnRef idx="1">
            <a:schemeClr val="accent4"/>
          </a:lnRef>
          <a:fillRef idx="0">
            <a:schemeClr val="accent4"/>
          </a:fillRef>
          <a:effectRef idx="0">
            <a:schemeClr val="accent4"/>
          </a:effectRef>
          <a:fontRef idx="minor">
            <a:schemeClr val="tx1"/>
          </a:fontRef>
        </p:style>
      </p:cxnSp>
      <p:sp>
        <p:nvSpPr>
          <p:cNvPr id="22" name="TextBox 21"/>
          <p:cNvSpPr txBox="1"/>
          <p:nvPr/>
        </p:nvSpPr>
        <p:spPr>
          <a:xfrm>
            <a:off x="6959130" y="3774949"/>
            <a:ext cx="1198927" cy="215388"/>
          </a:xfrm>
          <a:prstGeom prst="rect">
            <a:avLst/>
          </a:prstGeom>
          <a:noFill/>
        </p:spPr>
        <p:txBody>
          <a:bodyPr wrap="none" lIns="0" tIns="0" rIns="0" bIns="0" rtlCol="0">
            <a:spAutoFit/>
          </a:bodyPr>
          <a:lstStyle/>
          <a:p>
            <a:r>
              <a:rPr lang="en-US" sz="1400" spc="-70" dirty="0">
                <a:solidFill>
                  <a:schemeClr val="tx1">
                    <a:lumMod val="50000"/>
                    <a:lumOff val="50000"/>
                  </a:schemeClr>
                </a:solidFill>
              </a:rPr>
              <a:t>&lt;&lt;Load Page&gt;&gt;</a:t>
            </a:r>
          </a:p>
        </p:txBody>
      </p:sp>
      <p:grpSp>
        <p:nvGrpSpPr>
          <p:cNvPr id="23" name="Group 22"/>
          <p:cNvGrpSpPr/>
          <p:nvPr/>
        </p:nvGrpSpPr>
        <p:grpSpPr>
          <a:xfrm>
            <a:off x="8888968" y="4439916"/>
            <a:ext cx="514267" cy="514267"/>
            <a:chOff x="492" y="17985"/>
            <a:chExt cx="524853" cy="524853"/>
          </a:xfrm>
        </p:grpSpPr>
        <p:sp>
          <p:nvSpPr>
            <p:cNvPr id="24" name="Oval 23"/>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5"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156">
                <a:lnSpc>
                  <a:spcPct val="90000"/>
                </a:lnSpc>
                <a:spcBef>
                  <a:spcPct val="0"/>
                </a:spcBef>
                <a:spcAft>
                  <a:spcPct val="35000"/>
                </a:spcAft>
              </a:pPr>
              <a:r>
                <a:rPr lang="fi-FI" sz="2351" dirty="0"/>
                <a:t>4</a:t>
              </a:r>
              <a:endParaRPr lang="en-US" sz="2351" dirty="0"/>
            </a:p>
          </p:txBody>
        </p:sp>
      </p:grpSp>
      <p:grpSp>
        <p:nvGrpSpPr>
          <p:cNvPr id="26" name="Group 25"/>
          <p:cNvGrpSpPr/>
          <p:nvPr/>
        </p:nvGrpSpPr>
        <p:grpSpPr>
          <a:xfrm>
            <a:off x="6631796" y="3948129"/>
            <a:ext cx="514267" cy="514267"/>
            <a:chOff x="492" y="17985"/>
            <a:chExt cx="524853" cy="524853"/>
          </a:xfrm>
        </p:grpSpPr>
        <p:sp>
          <p:nvSpPr>
            <p:cNvPr id="27" name="Oval 26"/>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8"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156">
                <a:lnSpc>
                  <a:spcPct val="90000"/>
                </a:lnSpc>
                <a:spcBef>
                  <a:spcPct val="0"/>
                </a:spcBef>
                <a:spcAft>
                  <a:spcPct val="35000"/>
                </a:spcAft>
              </a:pPr>
              <a:r>
                <a:rPr lang="fi-FI" sz="2351" dirty="0"/>
                <a:t>3</a:t>
              </a:r>
              <a:endParaRPr lang="en-US" sz="2351" dirty="0"/>
            </a:p>
          </p:txBody>
        </p:sp>
      </p:grpSp>
      <p:grpSp>
        <p:nvGrpSpPr>
          <p:cNvPr id="29" name="Group 28"/>
          <p:cNvGrpSpPr/>
          <p:nvPr/>
        </p:nvGrpSpPr>
        <p:grpSpPr>
          <a:xfrm>
            <a:off x="6545675" y="1425810"/>
            <a:ext cx="1883155" cy="1937855"/>
            <a:chOff x="4383758" y="2203464"/>
            <a:chExt cx="2516893" cy="2590001"/>
          </a:xfrm>
        </p:grpSpPr>
        <p:sp>
          <p:nvSpPr>
            <p:cNvPr id="30" name="Rectangle 29"/>
            <p:cNvSpPr/>
            <p:nvPr/>
          </p:nvSpPr>
          <p:spPr bwMode="auto">
            <a:xfrm>
              <a:off x="4590643" y="2203464"/>
              <a:ext cx="1964308" cy="2308381"/>
            </a:xfrm>
            <a:prstGeom prst="rect">
              <a:avLst/>
            </a:prstGeom>
            <a:solidFill>
              <a:schemeClr val="bg2">
                <a:lumMod val="20000"/>
                <a:lumOff val="80000"/>
                <a:alpha val="75000"/>
              </a:schemeClr>
            </a:solidFill>
            <a:ln>
              <a:solidFill>
                <a:schemeClr val="bg1">
                  <a:lumMod val="7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08" tIns="45708" rIns="45708" bIns="45708" numCol="1" spcCol="0" rtlCol="0" fromWordArt="0" anchor="t" anchorCtr="0" forceAA="0" compatLnSpc="1">
              <a:prstTxWarp prst="textNoShape">
                <a:avLst/>
              </a:prstTxWarp>
              <a:noAutofit/>
            </a:bodyPr>
            <a:lstStyle/>
            <a:p>
              <a:pPr defTabSz="913825"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SharePoint </a:t>
              </a:r>
              <a:br>
                <a:rPr lang="en-US" sz="1600" dirty="0">
                  <a:solidFill>
                    <a:schemeClr val="tx1">
                      <a:lumMod val="65000"/>
                      <a:lumOff val="35000"/>
                    </a:schemeClr>
                  </a:solidFill>
                  <a:ea typeface="Segoe UI" pitchFamily="34" charset="0"/>
                  <a:cs typeface="Segoe UI" pitchFamily="34" charset="0"/>
                </a:rPr>
              </a:br>
              <a:r>
                <a:rPr lang="en-US" sz="1600" dirty="0">
                  <a:solidFill>
                    <a:schemeClr val="tx1">
                      <a:lumMod val="65000"/>
                      <a:lumOff val="35000"/>
                    </a:schemeClr>
                  </a:solidFill>
                  <a:ea typeface="Segoe UI" pitchFamily="34" charset="0"/>
                  <a:cs typeface="Segoe UI" pitchFamily="34" charset="0"/>
                </a:rPr>
                <a:t>Service</a:t>
              </a:r>
            </a:p>
          </p:txBody>
        </p:sp>
        <p:grpSp>
          <p:nvGrpSpPr>
            <p:cNvPr id="31" name="Group 30"/>
            <p:cNvGrpSpPr/>
            <p:nvPr/>
          </p:nvGrpSpPr>
          <p:grpSpPr>
            <a:xfrm>
              <a:off x="5421611" y="2886866"/>
              <a:ext cx="1479040" cy="1043909"/>
              <a:chOff x="4557447" y="1721445"/>
              <a:chExt cx="1479040" cy="1043909"/>
            </a:xfrm>
          </p:grpSpPr>
          <p:pic>
            <p:nvPicPr>
              <p:cNvPr id="39" name="Picture 38"/>
              <p:cNvPicPr>
                <a:picLocks noChangeAspect="1"/>
              </p:cNvPicPr>
              <p:nvPr/>
            </p:nvPicPr>
            <p:blipFill>
              <a:blip r:embed="rId7"/>
              <a:stretch>
                <a:fillRect/>
              </a:stretch>
            </p:blipFill>
            <p:spPr>
              <a:xfrm>
                <a:off x="4557447" y="1902539"/>
                <a:ext cx="477423" cy="839046"/>
              </a:xfrm>
              <a:prstGeom prst="rect">
                <a:avLst/>
              </a:prstGeom>
            </p:spPr>
          </p:pic>
          <p:pic>
            <p:nvPicPr>
              <p:cNvPr id="40" name="Picture 39"/>
              <p:cNvPicPr>
                <a:picLocks noChangeAspect="1"/>
              </p:cNvPicPr>
              <p:nvPr/>
            </p:nvPicPr>
            <p:blipFill>
              <a:blip r:embed="rId7"/>
              <a:stretch>
                <a:fillRect/>
              </a:stretch>
            </p:blipFill>
            <p:spPr>
              <a:xfrm>
                <a:off x="4869643" y="1721445"/>
                <a:ext cx="477423" cy="839046"/>
              </a:xfrm>
              <a:prstGeom prst="rect">
                <a:avLst/>
              </a:prstGeom>
            </p:spPr>
          </p:pic>
          <p:pic>
            <p:nvPicPr>
              <p:cNvPr id="41" name="Picture 40"/>
              <p:cNvPicPr>
                <a:picLocks noChangeAspect="1"/>
              </p:cNvPicPr>
              <p:nvPr/>
            </p:nvPicPr>
            <p:blipFill>
              <a:blip r:embed="rId8"/>
              <a:stretch>
                <a:fillRect/>
              </a:stretch>
            </p:blipFill>
            <p:spPr>
              <a:xfrm>
                <a:off x="5153580" y="1902539"/>
                <a:ext cx="882907" cy="862815"/>
              </a:xfrm>
              <a:prstGeom prst="rect">
                <a:avLst/>
              </a:prstGeom>
            </p:spPr>
          </p:pic>
        </p:grpSp>
        <p:grpSp>
          <p:nvGrpSpPr>
            <p:cNvPr id="32" name="Group 31"/>
            <p:cNvGrpSpPr/>
            <p:nvPr/>
          </p:nvGrpSpPr>
          <p:grpSpPr>
            <a:xfrm>
              <a:off x="4880542" y="3820782"/>
              <a:ext cx="944427" cy="972683"/>
              <a:chOff x="3981885" y="2834055"/>
              <a:chExt cx="944427" cy="972683"/>
            </a:xfrm>
          </p:grpSpPr>
          <p:pic>
            <p:nvPicPr>
              <p:cNvPr id="36" name="Picture 35"/>
              <p:cNvPicPr>
                <a:picLocks noChangeAspect="1"/>
              </p:cNvPicPr>
              <p:nvPr/>
            </p:nvPicPr>
            <p:blipFill>
              <a:blip r:embed="rId7"/>
              <a:stretch>
                <a:fillRect/>
              </a:stretch>
            </p:blipFill>
            <p:spPr>
              <a:xfrm>
                <a:off x="3981885" y="2967692"/>
                <a:ext cx="477423" cy="839046"/>
              </a:xfrm>
              <a:prstGeom prst="rect">
                <a:avLst/>
              </a:prstGeom>
            </p:spPr>
          </p:pic>
          <p:pic>
            <p:nvPicPr>
              <p:cNvPr id="37" name="Picture 36"/>
              <p:cNvPicPr>
                <a:picLocks noChangeAspect="1"/>
              </p:cNvPicPr>
              <p:nvPr/>
            </p:nvPicPr>
            <p:blipFill>
              <a:blip r:embed="rId7"/>
              <a:stretch>
                <a:fillRect/>
              </a:stretch>
            </p:blipFill>
            <p:spPr>
              <a:xfrm>
                <a:off x="4269036" y="2834055"/>
                <a:ext cx="477423" cy="839046"/>
              </a:xfrm>
              <a:prstGeom prst="rect">
                <a:avLst/>
              </a:prstGeom>
            </p:spPr>
          </p:pic>
          <p:pic>
            <p:nvPicPr>
              <p:cNvPr id="38" name="Picture 37"/>
              <p:cNvPicPr>
                <a:picLocks noChangeAspect="1"/>
              </p:cNvPicPr>
              <p:nvPr/>
            </p:nvPicPr>
            <p:blipFill>
              <a:blip r:embed="rId9"/>
              <a:stretch>
                <a:fillRect/>
              </a:stretch>
            </p:blipFill>
            <p:spPr>
              <a:xfrm>
                <a:off x="4480085" y="3260431"/>
                <a:ext cx="446227" cy="456212"/>
              </a:xfrm>
              <a:prstGeom prst="rect">
                <a:avLst/>
              </a:prstGeom>
            </p:spPr>
          </p:pic>
        </p:grpSp>
        <p:grpSp>
          <p:nvGrpSpPr>
            <p:cNvPr id="33" name="Group 32"/>
            <p:cNvGrpSpPr/>
            <p:nvPr/>
          </p:nvGrpSpPr>
          <p:grpSpPr>
            <a:xfrm>
              <a:off x="4383758" y="2988031"/>
              <a:ext cx="968998" cy="971748"/>
              <a:chOff x="3601101" y="2714202"/>
              <a:chExt cx="968998" cy="971748"/>
            </a:xfrm>
          </p:grpSpPr>
          <p:pic>
            <p:nvPicPr>
              <p:cNvPr id="34" name="Picture 33"/>
              <p:cNvPicPr>
                <a:picLocks noChangeAspect="1"/>
              </p:cNvPicPr>
              <p:nvPr/>
            </p:nvPicPr>
            <p:blipFill>
              <a:blip r:embed="rId7"/>
              <a:stretch>
                <a:fillRect/>
              </a:stretch>
            </p:blipFill>
            <p:spPr>
              <a:xfrm>
                <a:off x="3601101" y="2846904"/>
                <a:ext cx="477423" cy="839046"/>
              </a:xfrm>
              <a:prstGeom prst="rect">
                <a:avLst/>
              </a:prstGeom>
            </p:spPr>
          </p:pic>
          <p:pic>
            <p:nvPicPr>
              <p:cNvPr id="35" name="Picture 34"/>
              <p:cNvPicPr>
                <a:picLocks noChangeAspect="1"/>
              </p:cNvPicPr>
              <p:nvPr/>
            </p:nvPicPr>
            <p:blipFill>
              <a:blip r:embed="rId10"/>
              <a:stretch>
                <a:fillRect/>
              </a:stretch>
            </p:blipFill>
            <p:spPr>
              <a:xfrm>
                <a:off x="3875612" y="2714202"/>
                <a:ext cx="694487" cy="898458"/>
              </a:xfrm>
              <a:prstGeom prst="rect">
                <a:avLst/>
              </a:prstGeom>
            </p:spPr>
          </p:pic>
        </p:grpSp>
      </p:grpSp>
      <p:cxnSp>
        <p:nvCxnSpPr>
          <p:cNvPr id="42" name="Straight Connector 41"/>
          <p:cNvCxnSpPr/>
          <p:nvPr/>
        </p:nvCxnSpPr>
        <p:spPr>
          <a:xfrm flipV="1">
            <a:off x="8299347" y="4405395"/>
            <a:ext cx="514307" cy="882941"/>
          </a:xfrm>
          <a:prstGeom prst="line">
            <a:avLst/>
          </a:prstGeom>
          <a:ln w="15875">
            <a:solidFill>
              <a:schemeClr val="tx1">
                <a:lumMod val="50000"/>
                <a:lumOff val="50000"/>
              </a:schemeClr>
            </a:solidFill>
            <a:tailEnd type="oval"/>
          </a:ln>
        </p:spPr>
        <p:style>
          <a:lnRef idx="1">
            <a:schemeClr val="dk1"/>
          </a:lnRef>
          <a:fillRef idx="0">
            <a:schemeClr val="dk1"/>
          </a:fillRef>
          <a:effectRef idx="0">
            <a:schemeClr val="dk1"/>
          </a:effectRef>
          <a:fontRef idx="minor">
            <a:schemeClr val="tx1"/>
          </a:fontRef>
        </p:style>
      </p:cxnSp>
      <p:sp>
        <p:nvSpPr>
          <p:cNvPr id="43" name="TextBox 4"/>
          <p:cNvSpPr txBox="1"/>
          <p:nvPr/>
        </p:nvSpPr>
        <p:spPr>
          <a:xfrm>
            <a:off x="6417811" y="5084112"/>
            <a:ext cx="2920425" cy="919149"/>
          </a:xfrm>
          <a:prstGeom prst="rect">
            <a:avLst/>
          </a:prstGeom>
          <a:solidFill>
            <a:srgbClr val="505050"/>
          </a:solidFill>
          <a:ln w="19050">
            <a:noFill/>
            <a:prstDash val="solid"/>
            <a:miter lim="800000"/>
          </a:ln>
          <a:effectLst/>
        </p:spPr>
        <p:txBody>
          <a:bodyPr wrap="square" lIns="57040" tIns="28521" rIns="91266" bIns="28521"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fi-FI" sz="1400" dirty="0">
                <a:solidFill>
                  <a:schemeClr val="bg1"/>
                </a:solidFill>
              </a:rPr>
              <a:t>Provider hosted application is presented in the popup and it can perform needed operations based on the requirements.</a:t>
            </a:r>
            <a:endParaRPr lang="en-US" sz="1400" dirty="0">
              <a:solidFill>
                <a:schemeClr val="bg1"/>
              </a:solidFill>
            </a:endParaRPr>
          </a:p>
        </p:txBody>
      </p:sp>
      <p:cxnSp>
        <p:nvCxnSpPr>
          <p:cNvPr id="44" name="Straight Connector 43"/>
          <p:cNvCxnSpPr/>
          <p:nvPr/>
        </p:nvCxnSpPr>
        <p:spPr>
          <a:xfrm flipV="1">
            <a:off x="2880979" y="4201172"/>
            <a:ext cx="514307" cy="882941"/>
          </a:xfrm>
          <a:prstGeom prst="line">
            <a:avLst/>
          </a:prstGeom>
          <a:ln w="15875">
            <a:solidFill>
              <a:schemeClr val="tx1">
                <a:lumMod val="50000"/>
                <a:lumOff val="50000"/>
              </a:schemeClr>
            </a:solidFill>
            <a:tailEnd type="oval"/>
          </a:ln>
        </p:spPr>
        <p:style>
          <a:lnRef idx="1">
            <a:schemeClr val="dk1"/>
          </a:lnRef>
          <a:fillRef idx="0">
            <a:schemeClr val="dk1"/>
          </a:fillRef>
          <a:effectRef idx="0">
            <a:schemeClr val="dk1"/>
          </a:effectRef>
          <a:fontRef idx="minor">
            <a:schemeClr val="tx1"/>
          </a:fontRef>
        </p:style>
      </p:cxnSp>
      <p:sp>
        <p:nvSpPr>
          <p:cNvPr id="45" name="TextBox 4"/>
          <p:cNvSpPr txBox="1"/>
          <p:nvPr/>
        </p:nvSpPr>
        <p:spPr>
          <a:xfrm>
            <a:off x="2165791" y="4838218"/>
            <a:ext cx="2792900" cy="1134535"/>
          </a:xfrm>
          <a:prstGeom prst="rect">
            <a:avLst/>
          </a:prstGeom>
          <a:solidFill>
            <a:srgbClr val="505050"/>
          </a:solidFill>
          <a:ln w="19050">
            <a:noFill/>
            <a:prstDash val="solid"/>
            <a:miter lim="800000"/>
          </a:ln>
          <a:effectLst/>
        </p:spPr>
        <p:txBody>
          <a:bodyPr wrap="square" lIns="57040" tIns="28521" rIns="91266" bIns="28521"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fi-FI" sz="1400" dirty="0">
                <a:solidFill>
                  <a:schemeClr val="bg1"/>
                </a:solidFill>
              </a:rPr>
              <a:t>Usage of out of the box pop up technique to show modal popup for the end user. Can be started from link in a page or for example from custom action.</a:t>
            </a:r>
            <a:endParaRPr lang="en-US" sz="1400" dirty="0">
              <a:solidFill>
                <a:schemeClr val="bg1"/>
              </a:solidFill>
            </a:endParaRPr>
          </a:p>
        </p:txBody>
      </p:sp>
      <p:grpSp>
        <p:nvGrpSpPr>
          <p:cNvPr id="46" name="Group 45"/>
          <p:cNvGrpSpPr/>
          <p:nvPr/>
        </p:nvGrpSpPr>
        <p:grpSpPr>
          <a:xfrm>
            <a:off x="8693411" y="3391205"/>
            <a:ext cx="605714" cy="762940"/>
            <a:chOff x="7583233" y="2275112"/>
            <a:chExt cx="605872" cy="763139"/>
          </a:xfrm>
        </p:grpSpPr>
        <p:pic>
          <p:nvPicPr>
            <p:cNvPr id="47" name="Picture 46"/>
            <p:cNvPicPr>
              <a:picLocks noChangeAspect="1"/>
            </p:cNvPicPr>
            <p:nvPr/>
          </p:nvPicPr>
          <p:blipFill>
            <a:blip r:embed="rId11"/>
            <a:stretch>
              <a:fillRect/>
            </a:stretch>
          </p:blipFill>
          <p:spPr>
            <a:xfrm>
              <a:off x="7583233" y="2275112"/>
              <a:ext cx="527111" cy="689388"/>
            </a:xfrm>
            <a:prstGeom prst="rect">
              <a:avLst/>
            </a:prstGeom>
          </p:spPr>
        </p:pic>
        <p:pic>
          <p:nvPicPr>
            <p:cNvPr id="48" name="Picture 47"/>
            <p:cNvPicPr>
              <a:picLocks noChangeAspect="1"/>
            </p:cNvPicPr>
            <p:nvPr/>
          </p:nvPicPr>
          <p:blipFill>
            <a:blip r:embed="rId11"/>
            <a:stretch>
              <a:fillRect/>
            </a:stretch>
          </p:blipFill>
          <p:spPr>
            <a:xfrm>
              <a:off x="7661994" y="2348863"/>
              <a:ext cx="527111" cy="689388"/>
            </a:xfrm>
            <a:prstGeom prst="rect">
              <a:avLst/>
            </a:prstGeom>
          </p:spPr>
        </p:pic>
        <p:sp>
          <p:nvSpPr>
            <p:cNvPr id="49" name="Right Triangle 48"/>
            <p:cNvSpPr/>
            <p:nvPr/>
          </p:nvSpPr>
          <p:spPr bwMode="auto">
            <a:xfrm>
              <a:off x="7705365" y="2373272"/>
              <a:ext cx="440367" cy="626130"/>
            </a:xfrm>
            <a:prstGeom prst="rtTriangle">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50" name="TextBox 49"/>
            <p:cNvSpPr txBox="1"/>
            <p:nvPr/>
          </p:nvSpPr>
          <p:spPr>
            <a:xfrm>
              <a:off x="7727283" y="2744836"/>
              <a:ext cx="367152" cy="246221"/>
            </a:xfrm>
            <a:prstGeom prst="rect">
              <a:avLst/>
            </a:prstGeom>
            <a:noFill/>
          </p:spPr>
          <p:txBody>
            <a:bodyPr wrap="none" lIns="0" tIns="0" rIns="0" bIns="0" rtlCol="0">
              <a:spAutoFit/>
            </a:bodyPr>
            <a:lstStyle/>
            <a:p>
              <a:r>
                <a:rPr lang="fi-FI" sz="1600" spc="-70" dirty="0" err="1">
                  <a:solidFill>
                    <a:schemeClr val="bg1"/>
                  </a:solidFill>
                  <a:effectLst>
                    <a:outerShdw blurRad="50800" dist="38100" dir="2700000" algn="tl" rotWithShape="0">
                      <a:schemeClr val="tx2">
                        <a:alpha val="40000"/>
                      </a:schemeClr>
                    </a:outerShdw>
                  </a:effectLst>
                </a:rPr>
                <a:t>aspx</a:t>
              </a:r>
              <a:endParaRPr lang="en-US" sz="1600" spc="-70" dirty="0">
                <a:solidFill>
                  <a:schemeClr val="bg1"/>
                </a:solidFill>
                <a:effectLst>
                  <a:outerShdw blurRad="50800" dist="38100" dir="2700000" algn="tl" rotWithShape="0">
                    <a:schemeClr val="tx2">
                      <a:alpha val="40000"/>
                    </a:schemeClr>
                  </a:outerShdw>
                </a:effectLst>
              </a:endParaRPr>
            </a:p>
          </p:txBody>
        </p:sp>
      </p:grpSp>
    </p:spTree>
    <p:extLst>
      <p:ext uri="{BB962C8B-B14F-4D97-AF65-F5344CB8AC3E}">
        <p14:creationId xmlns:p14="http://schemas.microsoft.com/office/powerpoint/2010/main" val="3628822871"/>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1000"/>
                                        <p:tgtEl>
                                          <p:spTgt spid="15"/>
                                        </p:tgtEl>
                                      </p:cBhvr>
                                    </p:animEffect>
                                    <p:anim calcmode="lin" valueType="num">
                                      <p:cBhvr>
                                        <p:cTn id="13" dur="1000" fill="hold"/>
                                        <p:tgtEl>
                                          <p:spTgt spid="15"/>
                                        </p:tgtEl>
                                        <p:attrNameLst>
                                          <p:attrName>ppt_x</p:attrName>
                                        </p:attrNameLst>
                                      </p:cBhvr>
                                      <p:tavLst>
                                        <p:tav tm="0">
                                          <p:val>
                                            <p:strVal val="#ppt_x"/>
                                          </p:val>
                                        </p:tav>
                                        <p:tav tm="100000">
                                          <p:val>
                                            <p:strVal val="#ppt_x"/>
                                          </p:val>
                                        </p:tav>
                                      </p:tavLst>
                                    </p:anim>
                                    <p:anim calcmode="lin" valueType="num">
                                      <p:cBhvr>
                                        <p:cTn id="14" dur="1000" fill="hold"/>
                                        <p:tgtEl>
                                          <p:spTgt spid="15"/>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4"/>
                                        </p:tgtEl>
                                        <p:attrNameLst>
                                          <p:attrName>style.visibility</p:attrName>
                                        </p:attrNameLst>
                                      </p:cBhvr>
                                      <p:to>
                                        <p:strVal val="visible"/>
                                      </p:to>
                                    </p:set>
                                    <p:animEffect transition="in" filter="fade">
                                      <p:cBhvr>
                                        <p:cTn id="17" dur="1000"/>
                                        <p:tgtEl>
                                          <p:spTgt spid="44"/>
                                        </p:tgtEl>
                                      </p:cBhvr>
                                    </p:animEffect>
                                    <p:anim calcmode="lin" valueType="num">
                                      <p:cBhvr>
                                        <p:cTn id="18" dur="1000" fill="hold"/>
                                        <p:tgtEl>
                                          <p:spTgt spid="44"/>
                                        </p:tgtEl>
                                        <p:attrNameLst>
                                          <p:attrName>ppt_x</p:attrName>
                                        </p:attrNameLst>
                                      </p:cBhvr>
                                      <p:tavLst>
                                        <p:tav tm="0">
                                          <p:val>
                                            <p:strVal val="#ppt_x"/>
                                          </p:val>
                                        </p:tav>
                                        <p:tav tm="100000">
                                          <p:val>
                                            <p:strVal val="#ppt_x"/>
                                          </p:val>
                                        </p:tav>
                                      </p:tavLst>
                                    </p:anim>
                                    <p:anim calcmode="lin" valueType="num">
                                      <p:cBhvr>
                                        <p:cTn id="19" dur="1000" fill="hold"/>
                                        <p:tgtEl>
                                          <p:spTgt spid="44"/>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45"/>
                                        </p:tgtEl>
                                        <p:attrNameLst>
                                          <p:attrName>style.visibility</p:attrName>
                                        </p:attrNameLst>
                                      </p:cBhvr>
                                      <p:to>
                                        <p:strVal val="visible"/>
                                      </p:to>
                                    </p:set>
                                    <p:animEffect transition="in" filter="fade">
                                      <p:cBhvr>
                                        <p:cTn id="22" dur="1000"/>
                                        <p:tgtEl>
                                          <p:spTgt spid="45"/>
                                        </p:tgtEl>
                                      </p:cBhvr>
                                    </p:animEffect>
                                    <p:anim calcmode="lin" valueType="num">
                                      <p:cBhvr>
                                        <p:cTn id="23" dur="1000" fill="hold"/>
                                        <p:tgtEl>
                                          <p:spTgt spid="45"/>
                                        </p:tgtEl>
                                        <p:attrNameLst>
                                          <p:attrName>ppt_x</p:attrName>
                                        </p:attrNameLst>
                                      </p:cBhvr>
                                      <p:tavLst>
                                        <p:tav tm="0">
                                          <p:val>
                                            <p:strVal val="#ppt_x"/>
                                          </p:val>
                                        </p:tav>
                                        <p:tav tm="100000">
                                          <p:val>
                                            <p:strVal val="#ppt_x"/>
                                          </p:val>
                                        </p:tav>
                                      </p:tavLst>
                                    </p:anim>
                                    <p:anim calcmode="lin" valueType="num">
                                      <p:cBhvr>
                                        <p:cTn id="24"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1000"/>
                                        <p:tgtEl>
                                          <p:spTgt spid="21"/>
                                        </p:tgtEl>
                                      </p:cBhvr>
                                    </p:animEffect>
                                    <p:anim calcmode="lin" valueType="num">
                                      <p:cBhvr>
                                        <p:cTn id="30" dur="1000" fill="hold"/>
                                        <p:tgtEl>
                                          <p:spTgt spid="21"/>
                                        </p:tgtEl>
                                        <p:attrNameLst>
                                          <p:attrName>ppt_x</p:attrName>
                                        </p:attrNameLst>
                                      </p:cBhvr>
                                      <p:tavLst>
                                        <p:tav tm="0">
                                          <p:val>
                                            <p:strVal val="#ppt_x"/>
                                          </p:val>
                                        </p:tav>
                                        <p:tav tm="100000">
                                          <p:val>
                                            <p:strVal val="#ppt_x"/>
                                          </p:val>
                                        </p:tav>
                                      </p:tavLst>
                                    </p:anim>
                                    <p:anim calcmode="lin" valueType="num">
                                      <p:cBhvr>
                                        <p:cTn id="31" dur="1000" fill="hold"/>
                                        <p:tgtEl>
                                          <p:spTgt spid="21"/>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26"/>
                                        </p:tgtEl>
                                        <p:attrNameLst>
                                          <p:attrName>style.visibility</p:attrName>
                                        </p:attrNameLst>
                                      </p:cBhvr>
                                      <p:to>
                                        <p:strVal val="visible"/>
                                      </p:to>
                                    </p:set>
                                    <p:animEffect transition="in" filter="fade">
                                      <p:cBhvr>
                                        <p:cTn id="34" dur="1000"/>
                                        <p:tgtEl>
                                          <p:spTgt spid="26"/>
                                        </p:tgtEl>
                                      </p:cBhvr>
                                    </p:animEffect>
                                    <p:anim calcmode="lin" valueType="num">
                                      <p:cBhvr>
                                        <p:cTn id="35" dur="1000" fill="hold"/>
                                        <p:tgtEl>
                                          <p:spTgt spid="26"/>
                                        </p:tgtEl>
                                        <p:attrNameLst>
                                          <p:attrName>ppt_x</p:attrName>
                                        </p:attrNameLst>
                                      </p:cBhvr>
                                      <p:tavLst>
                                        <p:tav tm="0">
                                          <p:val>
                                            <p:strVal val="#ppt_x"/>
                                          </p:val>
                                        </p:tav>
                                        <p:tav tm="100000">
                                          <p:val>
                                            <p:strVal val="#ppt_x"/>
                                          </p:val>
                                        </p:tav>
                                      </p:tavLst>
                                    </p:anim>
                                    <p:anim calcmode="lin" valueType="num">
                                      <p:cBhvr>
                                        <p:cTn id="36" dur="1000" fill="hold"/>
                                        <p:tgtEl>
                                          <p:spTgt spid="26"/>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fade">
                                      <p:cBhvr>
                                        <p:cTn id="39" dur="1000"/>
                                        <p:tgtEl>
                                          <p:spTgt spid="46"/>
                                        </p:tgtEl>
                                      </p:cBhvr>
                                    </p:animEffect>
                                    <p:anim calcmode="lin" valueType="num">
                                      <p:cBhvr>
                                        <p:cTn id="40" dur="1000" fill="hold"/>
                                        <p:tgtEl>
                                          <p:spTgt spid="46"/>
                                        </p:tgtEl>
                                        <p:attrNameLst>
                                          <p:attrName>ppt_x</p:attrName>
                                        </p:attrNameLst>
                                      </p:cBhvr>
                                      <p:tavLst>
                                        <p:tav tm="0">
                                          <p:val>
                                            <p:strVal val="#ppt_x"/>
                                          </p:val>
                                        </p:tav>
                                        <p:tav tm="100000">
                                          <p:val>
                                            <p:strVal val="#ppt_x"/>
                                          </p:val>
                                        </p:tav>
                                      </p:tavLst>
                                    </p:anim>
                                    <p:anim calcmode="lin" valueType="num">
                                      <p:cBhvr>
                                        <p:cTn id="41" dur="1000" fill="hold"/>
                                        <p:tgtEl>
                                          <p:spTgt spid="46"/>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5"/>
                                        </p:tgtEl>
                                        <p:attrNameLst>
                                          <p:attrName>style.visibility</p:attrName>
                                        </p:attrNameLst>
                                      </p:cBhvr>
                                      <p:to>
                                        <p:strVal val="visible"/>
                                      </p:to>
                                    </p:set>
                                    <p:animEffect transition="in" filter="fade">
                                      <p:cBhvr>
                                        <p:cTn id="44" dur="1000"/>
                                        <p:tgtEl>
                                          <p:spTgt spid="5"/>
                                        </p:tgtEl>
                                      </p:cBhvr>
                                    </p:animEffect>
                                    <p:anim calcmode="lin" valueType="num">
                                      <p:cBhvr>
                                        <p:cTn id="45" dur="1000" fill="hold"/>
                                        <p:tgtEl>
                                          <p:spTgt spid="5"/>
                                        </p:tgtEl>
                                        <p:attrNameLst>
                                          <p:attrName>ppt_x</p:attrName>
                                        </p:attrNameLst>
                                      </p:cBhvr>
                                      <p:tavLst>
                                        <p:tav tm="0">
                                          <p:val>
                                            <p:strVal val="#ppt_x"/>
                                          </p:val>
                                        </p:tav>
                                        <p:tav tm="100000">
                                          <p:val>
                                            <p:strVal val="#ppt_x"/>
                                          </p:val>
                                        </p:tav>
                                      </p:tavLst>
                                    </p:anim>
                                    <p:anim calcmode="lin" valueType="num">
                                      <p:cBhvr>
                                        <p:cTn id="46" dur="1000" fill="hold"/>
                                        <p:tgtEl>
                                          <p:spTgt spid="5"/>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4"/>
                                        </p:tgtEl>
                                        <p:attrNameLst>
                                          <p:attrName>style.visibility</p:attrName>
                                        </p:attrNameLst>
                                      </p:cBhvr>
                                      <p:to>
                                        <p:strVal val="visible"/>
                                      </p:to>
                                    </p:set>
                                    <p:animEffect transition="in" filter="fade">
                                      <p:cBhvr>
                                        <p:cTn id="49" dur="1000"/>
                                        <p:tgtEl>
                                          <p:spTgt spid="4"/>
                                        </p:tgtEl>
                                      </p:cBhvr>
                                    </p:animEffect>
                                    <p:anim calcmode="lin" valueType="num">
                                      <p:cBhvr>
                                        <p:cTn id="50" dur="1000" fill="hold"/>
                                        <p:tgtEl>
                                          <p:spTgt spid="4"/>
                                        </p:tgtEl>
                                        <p:attrNameLst>
                                          <p:attrName>ppt_x</p:attrName>
                                        </p:attrNameLst>
                                      </p:cBhvr>
                                      <p:tavLst>
                                        <p:tav tm="0">
                                          <p:val>
                                            <p:strVal val="#ppt_x"/>
                                          </p:val>
                                        </p:tav>
                                        <p:tav tm="100000">
                                          <p:val>
                                            <p:strVal val="#ppt_x"/>
                                          </p:val>
                                        </p:tav>
                                      </p:tavLst>
                                    </p:anim>
                                    <p:anim calcmode="lin" valueType="num">
                                      <p:cBhvr>
                                        <p:cTn id="51" dur="1000" fill="hold"/>
                                        <p:tgtEl>
                                          <p:spTgt spid="4"/>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43"/>
                                        </p:tgtEl>
                                        <p:attrNameLst>
                                          <p:attrName>style.visibility</p:attrName>
                                        </p:attrNameLst>
                                      </p:cBhvr>
                                      <p:to>
                                        <p:strVal val="visible"/>
                                      </p:to>
                                    </p:set>
                                    <p:animEffect transition="in" filter="fade">
                                      <p:cBhvr>
                                        <p:cTn id="54" dur="1000"/>
                                        <p:tgtEl>
                                          <p:spTgt spid="43"/>
                                        </p:tgtEl>
                                      </p:cBhvr>
                                    </p:animEffect>
                                    <p:anim calcmode="lin" valueType="num">
                                      <p:cBhvr>
                                        <p:cTn id="55" dur="1000" fill="hold"/>
                                        <p:tgtEl>
                                          <p:spTgt spid="43"/>
                                        </p:tgtEl>
                                        <p:attrNameLst>
                                          <p:attrName>ppt_x</p:attrName>
                                        </p:attrNameLst>
                                      </p:cBhvr>
                                      <p:tavLst>
                                        <p:tav tm="0">
                                          <p:val>
                                            <p:strVal val="#ppt_x"/>
                                          </p:val>
                                        </p:tav>
                                        <p:tav tm="100000">
                                          <p:val>
                                            <p:strVal val="#ppt_x"/>
                                          </p:val>
                                        </p:tav>
                                      </p:tavLst>
                                    </p:anim>
                                    <p:anim calcmode="lin" valueType="num">
                                      <p:cBhvr>
                                        <p:cTn id="56" dur="1000" fill="hold"/>
                                        <p:tgtEl>
                                          <p:spTgt spid="43"/>
                                        </p:tgtEl>
                                        <p:attrNameLst>
                                          <p:attrName>ppt_y</p:attrName>
                                        </p:attrNameLst>
                                      </p:cBhvr>
                                      <p:tavLst>
                                        <p:tav tm="0">
                                          <p:val>
                                            <p:strVal val="#ppt_y+.1"/>
                                          </p:val>
                                        </p:tav>
                                        <p:tav tm="100000">
                                          <p:val>
                                            <p:strVal val="#ppt_y"/>
                                          </p:val>
                                        </p:tav>
                                      </p:tavLst>
                                    </p:anim>
                                  </p:childTnLst>
                                </p:cTn>
                              </p:par>
                              <p:par>
                                <p:cTn id="57" presetID="42" presetClass="entr" presetSubtype="0" fill="hold" nodeType="with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fade">
                                      <p:cBhvr>
                                        <p:cTn id="59" dur="1000"/>
                                        <p:tgtEl>
                                          <p:spTgt spid="23"/>
                                        </p:tgtEl>
                                      </p:cBhvr>
                                    </p:animEffect>
                                    <p:anim calcmode="lin" valueType="num">
                                      <p:cBhvr>
                                        <p:cTn id="60" dur="1000" fill="hold"/>
                                        <p:tgtEl>
                                          <p:spTgt spid="23"/>
                                        </p:tgtEl>
                                        <p:attrNameLst>
                                          <p:attrName>ppt_x</p:attrName>
                                        </p:attrNameLst>
                                      </p:cBhvr>
                                      <p:tavLst>
                                        <p:tav tm="0">
                                          <p:val>
                                            <p:strVal val="#ppt_x"/>
                                          </p:val>
                                        </p:tav>
                                        <p:tav tm="100000">
                                          <p:val>
                                            <p:strVal val="#ppt_x"/>
                                          </p:val>
                                        </p:tav>
                                      </p:tavLst>
                                    </p:anim>
                                    <p:anim calcmode="lin" valueType="num">
                                      <p:cBhvr>
                                        <p:cTn id="61" dur="1000" fill="hold"/>
                                        <p:tgtEl>
                                          <p:spTgt spid="23"/>
                                        </p:tgtEl>
                                        <p:attrNameLst>
                                          <p:attrName>ppt_y</p:attrName>
                                        </p:attrNameLst>
                                      </p:cBhvr>
                                      <p:tavLst>
                                        <p:tav tm="0">
                                          <p:val>
                                            <p:strVal val="#ppt_y+.1"/>
                                          </p:val>
                                        </p:tav>
                                        <p:tav tm="100000">
                                          <p:val>
                                            <p:strVal val="#ppt_y"/>
                                          </p:val>
                                        </p:tav>
                                      </p:tavLst>
                                    </p:anim>
                                  </p:childTnLst>
                                </p:cTn>
                              </p:par>
                              <p:par>
                                <p:cTn id="62" presetID="42" presetClass="entr" presetSubtype="0" fill="hold" nodeType="withEffect">
                                  <p:stCondLst>
                                    <p:cond delay="0"/>
                                  </p:stCondLst>
                                  <p:childTnLst>
                                    <p:set>
                                      <p:cBhvr>
                                        <p:cTn id="63" dur="1" fill="hold">
                                          <p:stCondLst>
                                            <p:cond delay="0"/>
                                          </p:stCondLst>
                                        </p:cTn>
                                        <p:tgtEl>
                                          <p:spTgt spid="42"/>
                                        </p:tgtEl>
                                        <p:attrNameLst>
                                          <p:attrName>style.visibility</p:attrName>
                                        </p:attrNameLst>
                                      </p:cBhvr>
                                      <p:to>
                                        <p:strVal val="visible"/>
                                      </p:to>
                                    </p:set>
                                    <p:animEffect transition="in" filter="fade">
                                      <p:cBhvr>
                                        <p:cTn id="64" dur="1000"/>
                                        <p:tgtEl>
                                          <p:spTgt spid="42"/>
                                        </p:tgtEl>
                                      </p:cBhvr>
                                    </p:animEffect>
                                    <p:anim calcmode="lin" valueType="num">
                                      <p:cBhvr>
                                        <p:cTn id="65" dur="1000" fill="hold"/>
                                        <p:tgtEl>
                                          <p:spTgt spid="42"/>
                                        </p:tgtEl>
                                        <p:attrNameLst>
                                          <p:attrName>ppt_x</p:attrName>
                                        </p:attrNameLst>
                                      </p:cBhvr>
                                      <p:tavLst>
                                        <p:tav tm="0">
                                          <p:val>
                                            <p:strVal val="#ppt_x"/>
                                          </p:val>
                                        </p:tav>
                                        <p:tav tm="100000">
                                          <p:val>
                                            <p:strVal val="#ppt_x"/>
                                          </p:val>
                                        </p:tav>
                                      </p:tavLst>
                                    </p:anim>
                                    <p:anim calcmode="lin" valueType="num">
                                      <p:cBhvr>
                                        <p:cTn id="66" dur="1000" fill="hold"/>
                                        <p:tgtEl>
                                          <p:spTgt spid="42"/>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0"/>
                                  </p:stCondLst>
                                  <p:childTnLst>
                                    <p:set>
                                      <p:cBhvr>
                                        <p:cTn id="68" dur="1" fill="hold">
                                          <p:stCondLst>
                                            <p:cond delay="0"/>
                                          </p:stCondLst>
                                        </p:cTn>
                                        <p:tgtEl>
                                          <p:spTgt spid="22"/>
                                        </p:tgtEl>
                                        <p:attrNameLst>
                                          <p:attrName>style.visibility</p:attrName>
                                        </p:attrNameLst>
                                      </p:cBhvr>
                                      <p:to>
                                        <p:strVal val="visible"/>
                                      </p:to>
                                    </p:set>
                                    <p:animEffect transition="in" filter="fade">
                                      <p:cBhvr>
                                        <p:cTn id="69" dur="1000"/>
                                        <p:tgtEl>
                                          <p:spTgt spid="22"/>
                                        </p:tgtEl>
                                      </p:cBhvr>
                                    </p:animEffect>
                                    <p:anim calcmode="lin" valueType="num">
                                      <p:cBhvr>
                                        <p:cTn id="70" dur="1000" fill="hold"/>
                                        <p:tgtEl>
                                          <p:spTgt spid="22"/>
                                        </p:tgtEl>
                                        <p:attrNameLst>
                                          <p:attrName>ppt_x</p:attrName>
                                        </p:attrNameLst>
                                      </p:cBhvr>
                                      <p:tavLst>
                                        <p:tav tm="0">
                                          <p:val>
                                            <p:strVal val="#ppt_x"/>
                                          </p:val>
                                        </p:tav>
                                        <p:tav tm="100000">
                                          <p:val>
                                            <p:strVal val="#ppt_x"/>
                                          </p:val>
                                        </p:tav>
                                      </p:tavLst>
                                    </p:anim>
                                    <p:anim calcmode="lin" valueType="num">
                                      <p:cBhvr>
                                        <p:cTn id="71"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4" grpId="0" animBg="1"/>
      <p:bldP spid="22" grpId="0"/>
      <p:bldP spid="43" grpId="0" animBg="1"/>
      <p:bldP spid="4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Agenda</a:t>
            </a:r>
            <a:endParaRPr lang="en-GB" dirty="0"/>
          </a:p>
        </p:txBody>
      </p:sp>
      <p:sp>
        <p:nvSpPr>
          <p:cNvPr id="70" name="Rectangle 69"/>
          <p:cNvSpPr/>
          <p:nvPr/>
        </p:nvSpPr>
        <p:spPr bwMode="auto">
          <a:xfrm>
            <a:off x="-38281" y="2434949"/>
            <a:ext cx="12227106" cy="2160000"/>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4014" tIns="54014" rIns="54014" bIns="54014" numCol="1" spcCol="0" rtlCol="0" fromWordArt="0" anchor="b" anchorCtr="0" forceAA="0" compatLnSpc="1">
            <a:prstTxWarp prst="textNoShape">
              <a:avLst/>
            </a:prstTxWarp>
            <a:noAutofit/>
          </a:bodyPr>
          <a:lstStyle/>
          <a:p>
            <a:endParaRPr lang="en-US" sz="2000" dirty="0"/>
          </a:p>
        </p:txBody>
      </p:sp>
      <p:sp>
        <p:nvSpPr>
          <p:cNvPr id="71" name="TextBox 70"/>
          <p:cNvSpPr txBox="1"/>
          <p:nvPr/>
        </p:nvSpPr>
        <p:spPr>
          <a:xfrm>
            <a:off x="1292718" y="3518149"/>
            <a:ext cx="1291507" cy="307777"/>
          </a:xfrm>
          <a:prstGeom prst="rect">
            <a:avLst/>
          </a:prstGeom>
          <a:noFill/>
        </p:spPr>
        <p:txBody>
          <a:bodyPr wrap="none" lIns="0" tIns="0" rIns="0" bIns="0" rtlCol="0">
            <a:spAutoFit/>
          </a:bodyPr>
          <a:lstStyle/>
          <a:p>
            <a:r>
              <a:rPr lang="en-US" sz="2000" spc="-70" dirty="0">
                <a:solidFill>
                  <a:schemeClr val="bg1"/>
                </a:solidFill>
              </a:rPr>
              <a:t>Introduction</a:t>
            </a:r>
            <a:endParaRPr lang="en-GB" sz="2000" spc="-70" dirty="0">
              <a:solidFill>
                <a:schemeClr val="bg1"/>
              </a:solidFill>
            </a:endParaRPr>
          </a:p>
        </p:txBody>
      </p:sp>
      <p:pic>
        <p:nvPicPr>
          <p:cNvPr id="72" name="Picture 71"/>
          <p:cNvPicPr>
            <a:picLocks noChangeAspect="1"/>
          </p:cNvPicPr>
          <p:nvPr/>
        </p:nvPicPr>
        <p:blipFill>
          <a:blip r:embed="rId2"/>
          <a:stretch>
            <a:fillRect/>
          </a:stretch>
        </p:blipFill>
        <p:spPr>
          <a:xfrm>
            <a:off x="755439" y="3184031"/>
            <a:ext cx="2366064" cy="330918"/>
          </a:xfrm>
          <a:prstGeom prst="rect">
            <a:avLst/>
          </a:prstGeom>
        </p:spPr>
      </p:pic>
      <p:pic>
        <p:nvPicPr>
          <p:cNvPr id="73" name="Picture 72"/>
          <p:cNvPicPr>
            <a:picLocks noChangeAspect="1"/>
          </p:cNvPicPr>
          <p:nvPr/>
        </p:nvPicPr>
        <p:blipFill>
          <a:blip r:embed="rId3"/>
          <a:stretch>
            <a:fillRect/>
          </a:stretch>
        </p:blipFill>
        <p:spPr>
          <a:xfrm>
            <a:off x="3858594" y="2884949"/>
            <a:ext cx="1260000" cy="630000"/>
          </a:xfrm>
          <a:prstGeom prst="rect">
            <a:avLst/>
          </a:prstGeom>
        </p:spPr>
      </p:pic>
      <p:sp>
        <p:nvSpPr>
          <p:cNvPr id="74" name="TextBox 73"/>
          <p:cNvSpPr txBox="1"/>
          <p:nvPr/>
        </p:nvSpPr>
        <p:spPr>
          <a:xfrm>
            <a:off x="3489154" y="3518149"/>
            <a:ext cx="1998881" cy="615553"/>
          </a:xfrm>
          <a:prstGeom prst="rect">
            <a:avLst/>
          </a:prstGeom>
          <a:noFill/>
        </p:spPr>
        <p:txBody>
          <a:bodyPr wrap="none" lIns="0" tIns="0" rIns="0" bIns="0" rtlCol="0">
            <a:spAutoFit/>
          </a:bodyPr>
          <a:lstStyle/>
          <a:p>
            <a:pPr algn="ctr"/>
            <a:r>
              <a:rPr lang="en-US" sz="2000" spc="-70" dirty="0">
                <a:solidFill>
                  <a:schemeClr val="bg1"/>
                </a:solidFill>
              </a:rPr>
              <a:t>UX customizations </a:t>
            </a:r>
            <a:br>
              <a:rPr lang="en-US" sz="2000" spc="-70" dirty="0">
                <a:solidFill>
                  <a:schemeClr val="bg1"/>
                </a:solidFill>
              </a:rPr>
            </a:br>
            <a:r>
              <a:rPr lang="en-US" sz="2000" spc="-70" dirty="0">
                <a:solidFill>
                  <a:schemeClr val="bg1"/>
                </a:solidFill>
              </a:rPr>
              <a:t>with add-in model</a:t>
            </a:r>
            <a:endParaRPr lang="en-GB" sz="2000" spc="-70" dirty="0">
              <a:solidFill>
                <a:schemeClr val="bg1"/>
              </a:solidFill>
            </a:endParaRPr>
          </a:p>
        </p:txBody>
      </p:sp>
      <p:pic>
        <p:nvPicPr>
          <p:cNvPr id="75" name="Picture 74"/>
          <p:cNvPicPr>
            <a:picLocks noChangeAspect="1"/>
          </p:cNvPicPr>
          <p:nvPr/>
        </p:nvPicPr>
        <p:blipFill>
          <a:blip r:embed="rId4"/>
          <a:stretch>
            <a:fillRect/>
          </a:stretch>
        </p:blipFill>
        <p:spPr>
          <a:xfrm>
            <a:off x="6338948" y="2799385"/>
            <a:ext cx="1812951" cy="715564"/>
          </a:xfrm>
          <a:prstGeom prst="rect">
            <a:avLst/>
          </a:prstGeom>
        </p:spPr>
      </p:pic>
      <p:sp>
        <p:nvSpPr>
          <p:cNvPr id="76" name="TextBox 75"/>
          <p:cNvSpPr txBox="1"/>
          <p:nvPr/>
        </p:nvSpPr>
        <p:spPr>
          <a:xfrm>
            <a:off x="6661289" y="3518149"/>
            <a:ext cx="1168269" cy="615553"/>
          </a:xfrm>
          <a:prstGeom prst="rect">
            <a:avLst/>
          </a:prstGeom>
          <a:noFill/>
        </p:spPr>
        <p:txBody>
          <a:bodyPr wrap="none" lIns="0" tIns="0" rIns="0" bIns="0" rtlCol="0">
            <a:spAutoFit/>
          </a:bodyPr>
          <a:lstStyle/>
          <a:p>
            <a:pPr algn="ctr"/>
            <a:r>
              <a:rPr lang="en-US" sz="2000" spc="-70" dirty="0">
                <a:solidFill>
                  <a:schemeClr val="bg1"/>
                </a:solidFill>
              </a:rPr>
              <a:t>Client Side </a:t>
            </a:r>
            <a:br>
              <a:rPr lang="en-US" sz="2000" spc="-70" dirty="0">
                <a:solidFill>
                  <a:schemeClr val="bg1"/>
                </a:solidFill>
              </a:rPr>
            </a:br>
            <a:r>
              <a:rPr lang="en-US" sz="2000" spc="-70" dirty="0">
                <a:solidFill>
                  <a:schemeClr val="bg1"/>
                </a:solidFill>
              </a:rPr>
              <a:t>Rendering</a:t>
            </a:r>
            <a:endParaRPr lang="en-GB" sz="2000" spc="-70" dirty="0">
              <a:solidFill>
                <a:schemeClr val="bg1"/>
              </a:solidFill>
            </a:endParaRPr>
          </a:p>
        </p:txBody>
      </p:sp>
      <p:pic>
        <p:nvPicPr>
          <p:cNvPr id="77" name="Picture 76"/>
          <p:cNvPicPr>
            <a:picLocks noChangeAspect="1"/>
          </p:cNvPicPr>
          <p:nvPr/>
        </p:nvPicPr>
        <p:blipFill>
          <a:blip r:embed="rId5"/>
          <a:stretch>
            <a:fillRect/>
          </a:stretch>
        </p:blipFill>
        <p:spPr>
          <a:xfrm>
            <a:off x="9672301" y="2873705"/>
            <a:ext cx="937202" cy="641244"/>
          </a:xfrm>
          <a:prstGeom prst="rect">
            <a:avLst/>
          </a:prstGeom>
        </p:spPr>
      </p:pic>
      <p:sp>
        <p:nvSpPr>
          <p:cNvPr id="78" name="TextBox 77"/>
          <p:cNvSpPr txBox="1"/>
          <p:nvPr/>
        </p:nvSpPr>
        <p:spPr>
          <a:xfrm>
            <a:off x="9197535" y="3518149"/>
            <a:ext cx="1886734" cy="615553"/>
          </a:xfrm>
          <a:prstGeom prst="rect">
            <a:avLst/>
          </a:prstGeom>
          <a:noFill/>
        </p:spPr>
        <p:txBody>
          <a:bodyPr wrap="none" lIns="0" tIns="0" rIns="0" bIns="0" rtlCol="0">
            <a:spAutoFit/>
          </a:bodyPr>
          <a:lstStyle/>
          <a:p>
            <a:pPr algn="ctr"/>
            <a:r>
              <a:rPr lang="en-US" sz="2000" spc="-70" dirty="0">
                <a:solidFill>
                  <a:schemeClr val="bg1"/>
                </a:solidFill>
              </a:rPr>
              <a:t>Practices for client</a:t>
            </a:r>
            <a:br>
              <a:rPr lang="en-US" sz="2000" spc="-70" dirty="0">
                <a:solidFill>
                  <a:schemeClr val="bg1"/>
                </a:solidFill>
              </a:rPr>
            </a:br>
            <a:r>
              <a:rPr lang="en-US" sz="2000" spc="-70" dirty="0">
                <a:solidFill>
                  <a:schemeClr val="bg1"/>
                </a:solidFill>
              </a:rPr>
              <a:t>side techniques</a:t>
            </a:r>
            <a:endParaRPr lang="en-GB" sz="2000" spc="-70" dirty="0">
              <a:solidFill>
                <a:schemeClr val="bg1"/>
              </a:solidFill>
            </a:endParaRPr>
          </a:p>
        </p:txBody>
      </p:sp>
    </p:spTree>
    <p:extLst>
      <p:ext uri="{BB962C8B-B14F-4D97-AF65-F5344CB8AC3E}">
        <p14:creationId xmlns:p14="http://schemas.microsoft.com/office/powerpoint/2010/main" val="2584667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70"/>
                                        </p:tgtEl>
                                        <p:attrNameLst>
                                          <p:attrName>style.visibility</p:attrName>
                                        </p:attrNameLst>
                                      </p:cBhvr>
                                      <p:to>
                                        <p:strVal val="visible"/>
                                      </p:to>
                                    </p:set>
                                    <p:animEffect transition="in" filter="fade">
                                      <p:cBhvr>
                                        <p:cTn id="7" dur="500"/>
                                        <p:tgtEl>
                                          <p:spTgt spid="70"/>
                                        </p:tgtEl>
                                      </p:cBhvr>
                                    </p:animEffect>
                                  </p:childTnLst>
                                </p:cTn>
                              </p:par>
                            </p:childTnLst>
                          </p:cTn>
                        </p:par>
                        <p:par>
                          <p:cTn id="8" fill="hold">
                            <p:stCondLst>
                              <p:cond delay="1000"/>
                            </p:stCondLst>
                            <p:childTnLst>
                              <p:par>
                                <p:cTn id="9" presetID="42" presetClass="entr" presetSubtype="0" fill="hold" nodeType="afterEffect">
                                  <p:stCondLst>
                                    <p:cond delay="1000"/>
                                  </p:stCondLst>
                                  <p:childTnLst>
                                    <p:set>
                                      <p:cBhvr>
                                        <p:cTn id="10" dur="1" fill="hold">
                                          <p:stCondLst>
                                            <p:cond delay="0"/>
                                          </p:stCondLst>
                                        </p:cTn>
                                        <p:tgtEl>
                                          <p:spTgt spid="72"/>
                                        </p:tgtEl>
                                        <p:attrNameLst>
                                          <p:attrName>style.visibility</p:attrName>
                                        </p:attrNameLst>
                                      </p:cBhvr>
                                      <p:to>
                                        <p:strVal val="visible"/>
                                      </p:to>
                                    </p:set>
                                    <p:animEffect transition="in" filter="fade">
                                      <p:cBhvr>
                                        <p:cTn id="11" dur="1000"/>
                                        <p:tgtEl>
                                          <p:spTgt spid="72"/>
                                        </p:tgtEl>
                                      </p:cBhvr>
                                    </p:animEffect>
                                    <p:anim calcmode="lin" valueType="num">
                                      <p:cBhvr>
                                        <p:cTn id="12" dur="1000" fill="hold"/>
                                        <p:tgtEl>
                                          <p:spTgt spid="72"/>
                                        </p:tgtEl>
                                        <p:attrNameLst>
                                          <p:attrName>ppt_x</p:attrName>
                                        </p:attrNameLst>
                                      </p:cBhvr>
                                      <p:tavLst>
                                        <p:tav tm="0">
                                          <p:val>
                                            <p:strVal val="#ppt_x"/>
                                          </p:val>
                                        </p:tav>
                                        <p:tav tm="100000">
                                          <p:val>
                                            <p:strVal val="#ppt_x"/>
                                          </p:val>
                                        </p:tav>
                                      </p:tavLst>
                                    </p:anim>
                                    <p:anim calcmode="lin" valueType="num">
                                      <p:cBhvr>
                                        <p:cTn id="13" dur="1000" fill="hold"/>
                                        <p:tgtEl>
                                          <p:spTgt spid="72"/>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1000"/>
                                  </p:stCondLst>
                                  <p:childTnLst>
                                    <p:set>
                                      <p:cBhvr>
                                        <p:cTn id="15" dur="1" fill="hold">
                                          <p:stCondLst>
                                            <p:cond delay="0"/>
                                          </p:stCondLst>
                                        </p:cTn>
                                        <p:tgtEl>
                                          <p:spTgt spid="71"/>
                                        </p:tgtEl>
                                        <p:attrNameLst>
                                          <p:attrName>style.visibility</p:attrName>
                                        </p:attrNameLst>
                                      </p:cBhvr>
                                      <p:to>
                                        <p:strVal val="visible"/>
                                      </p:to>
                                    </p:set>
                                    <p:animEffect transition="in" filter="fade">
                                      <p:cBhvr>
                                        <p:cTn id="16" dur="1000"/>
                                        <p:tgtEl>
                                          <p:spTgt spid="71"/>
                                        </p:tgtEl>
                                      </p:cBhvr>
                                    </p:animEffect>
                                    <p:anim calcmode="lin" valueType="num">
                                      <p:cBhvr>
                                        <p:cTn id="17" dur="1000" fill="hold"/>
                                        <p:tgtEl>
                                          <p:spTgt spid="71"/>
                                        </p:tgtEl>
                                        <p:attrNameLst>
                                          <p:attrName>ppt_x</p:attrName>
                                        </p:attrNameLst>
                                      </p:cBhvr>
                                      <p:tavLst>
                                        <p:tav tm="0">
                                          <p:val>
                                            <p:strVal val="#ppt_x"/>
                                          </p:val>
                                        </p:tav>
                                        <p:tav tm="100000">
                                          <p:val>
                                            <p:strVal val="#ppt_x"/>
                                          </p:val>
                                        </p:tav>
                                      </p:tavLst>
                                    </p:anim>
                                    <p:anim calcmode="lin" valueType="num">
                                      <p:cBhvr>
                                        <p:cTn id="18" dur="1000" fill="hold"/>
                                        <p:tgtEl>
                                          <p:spTgt spid="71"/>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1500"/>
                                  </p:stCondLst>
                                  <p:childTnLst>
                                    <p:set>
                                      <p:cBhvr>
                                        <p:cTn id="20" dur="1" fill="hold">
                                          <p:stCondLst>
                                            <p:cond delay="0"/>
                                          </p:stCondLst>
                                        </p:cTn>
                                        <p:tgtEl>
                                          <p:spTgt spid="74"/>
                                        </p:tgtEl>
                                        <p:attrNameLst>
                                          <p:attrName>style.visibility</p:attrName>
                                        </p:attrNameLst>
                                      </p:cBhvr>
                                      <p:to>
                                        <p:strVal val="visible"/>
                                      </p:to>
                                    </p:set>
                                    <p:animEffect transition="in" filter="fade">
                                      <p:cBhvr>
                                        <p:cTn id="21" dur="1000"/>
                                        <p:tgtEl>
                                          <p:spTgt spid="74"/>
                                        </p:tgtEl>
                                      </p:cBhvr>
                                    </p:animEffect>
                                    <p:anim calcmode="lin" valueType="num">
                                      <p:cBhvr>
                                        <p:cTn id="22" dur="1000" fill="hold"/>
                                        <p:tgtEl>
                                          <p:spTgt spid="74"/>
                                        </p:tgtEl>
                                        <p:attrNameLst>
                                          <p:attrName>ppt_x</p:attrName>
                                        </p:attrNameLst>
                                      </p:cBhvr>
                                      <p:tavLst>
                                        <p:tav tm="0">
                                          <p:val>
                                            <p:strVal val="#ppt_x"/>
                                          </p:val>
                                        </p:tav>
                                        <p:tav tm="100000">
                                          <p:val>
                                            <p:strVal val="#ppt_x"/>
                                          </p:val>
                                        </p:tav>
                                      </p:tavLst>
                                    </p:anim>
                                    <p:anim calcmode="lin" valueType="num">
                                      <p:cBhvr>
                                        <p:cTn id="23" dur="1000" fill="hold"/>
                                        <p:tgtEl>
                                          <p:spTgt spid="74"/>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1500"/>
                                  </p:stCondLst>
                                  <p:childTnLst>
                                    <p:set>
                                      <p:cBhvr>
                                        <p:cTn id="25" dur="1" fill="hold">
                                          <p:stCondLst>
                                            <p:cond delay="0"/>
                                          </p:stCondLst>
                                        </p:cTn>
                                        <p:tgtEl>
                                          <p:spTgt spid="73"/>
                                        </p:tgtEl>
                                        <p:attrNameLst>
                                          <p:attrName>style.visibility</p:attrName>
                                        </p:attrNameLst>
                                      </p:cBhvr>
                                      <p:to>
                                        <p:strVal val="visible"/>
                                      </p:to>
                                    </p:set>
                                    <p:animEffect transition="in" filter="fade">
                                      <p:cBhvr>
                                        <p:cTn id="26" dur="1000"/>
                                        <p:tgtEl>
                                          <p:spTgt spid="73"/>
                                        </p:tgtEl>
                                      </p:cBhvr>
                                    </p:animEffect>
                                    <p:anim calcmode="lin" valueType="num">
                                      <p:cBhvr>
                                        <p:cTn id="27" dur="1000" fill="hold"/>
                                        <p:tgtEl>
                                          <p:spTgt spid="73"/>
                                        </p:tgtEl>
                                        <p:attrNameLst>
                                          <p:attrName>ppt_x</p:attrName>
                                        </p:attrNameLst>
                                      </p:cBhvr>
                                      <p:tavLst>
                                        <p:tav tm="0">
                                          <p:val>
                                            <p:strVal val="#ppt_x"/>
                                          </p:val>
                                        </p:tav>
                                        <p:tav tm="100000">
                                          <p:val>
                                            <p:strVal val="#ppt_x"/>
                                          </p:val>
                                        </p:tav>
                                      </p:tavLst>
                                    </p:anim>
                                    <p:anim calcmode="lin" valueType="num">
                                      <p:cBhvr>
                                        <p:cTn id="28" dur="1000" fill="hold"/>
                                        <p:tgtEl>
                                          <p:spTgt spid="73"/>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2000"/>
                                  </p:stCondLst>
                                  <p:childTnLst>
                                    <p:set>
                                      <p:cBhvr>
                                        <p:cTn id="30" dur="1" fill="hold">
                                          <p:stCondLst>
                                            <p:cond delay="0"/>
                                          </p:stCondLst>
                                        </p:cTn>
                                        <p:tgtEl>
                                          <p:spTgt spid="76"/>
                                        </p:tgtEl>
                                        <p:attrNameLst>
                                          <p:attrName>style.visibility</p:attrName>
                                        </p:attrNameLst>
                                      </p:cBhvr>
                                      <p:to>
                                        <p:strVal val="visible"/>
                                      </p:to>
                                    </p:set>
                                    <p:animEffect transition="in" filter="fade">
                                      <p:cBhvr>
                                        <p:cTn id="31" dur="1000"/>
                                        <p:tgtEl>
                                          <p:spTgt spid="76"/>
                                        </p:tgtEl>
                                      </p:cBhvr>
                                    </p:animEffect>
                                    <p:anim calcmode="lin" valueType="num">
                                      <p:cBhvr>
                                        <p:cTn id="32" dur="1000" fill="hold"/>
                                        <p:tgtEl>
                                          <p:spTgt spid="76"/>
                                        </p:tgtEl>
                                        <p:attrNameLst>
                                          <p:attrName>ppt_x</p:attrName>
                                        </p:attrNameLst>
                                      </p:cBhvr>
                                      <p:tavLst>
                                        <p:tav tm="0">
                                          <p:val>
                                            <p:strVal val="#ppt_x"/>
                                          </p:val>
                                        </p:tav>
                                        <p:tav tm="100000">
                                          <p:val>
                                            <p:strVal val="#ppt_x"/>
                                          </p:val>
                                        </p:tav>
                                      </p:tavLst>
                                    </p:anim>
                                    <p:anim calcmode="lin" valueType="num">
                                      <p:cBhvr>
                                        <p:cTn id="33" dur="1000" fill="hold"/>
                                        <p:tgtEl>
                                          <p:spTgt spid="76"/>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2000"/>
                                  </p:stCondLst>
                                  <p:childTnLst>
                                    <p:set>
                                      <p:cBhvr>
                                        <p:cTn id="35" dur="1" fill="hold">
                                          <p:stCondLst>
                                            <p:cond delay="0"/>
                                          </p:stCondLst>
                                        </p:cTn>
                                        <p:tgtEl>
                                          <p:spTgt spid="75"/>
                                        </p:tgtEl>
                                        <p:attrNameLst>
                                          <p:attrName>style.visibility</p:attrName>
                                        </p:attrNameLst>
                                      </p:cBhvr>
                                      <p:to>
                                        <p:strVal val="visible"/>
                                      </p:to>
                                    </p:set>
                                    <p:animEffect transition="in" filter="fade">
                                      <p:cBhvr>
                                        <p:cTn id="36" dur="1000"/>
                                        <p:tgtEl>
                                          <p:spTgt spid="75"/>
                                        </p:tgtEl>
                                      </p:cBhvr>
                                    </p:animEffect>
                                    <p:anim calcmode="lin" valueType="num">
                                      <p:cBhvr>
                                        <p:cTn id="37" dur="1000" fill="hold"/>
                                        <p:tgtEl>
                                          <p:spTgt spid="75"/>
                                        </p:tgtEl>
                                        <p:attrNameLst>
                                          <p:attrName>ppt_x</p:attrName>
                                        </p:attrNameLst>
                                      </p:cBhvr>
                                      <p:tavLst>
                                        <p:tav tm="0">
                                          <p:val>
                                            <p:strVal val="#ppt_x"/>
                                          </p:val>
                                        </p:tav>
                                        <p:tav tm="100000">
                                          <p:val>
                                            <p:strVal val="#ppt_x"/>
                                          </p:val>
                                        </p:tav>
                                      </p:tavLst>
                                    </p:anim>
                                    <p:anim calcmode="lin" valueType="num">
                                      <p:cBhvr>
                                        <p:cTn id="38" dur="1000" fill="hold"/>
                                        <p:tgtEl>
                                          <p:spTgt spid="75"/>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2500"/>
                                  </p:stCondLst>
                                  <p:childTnLst>
                                    <p:set>
                                      <p:cBhvr>
                                        <p:cTn id="40" dur="1" fill="hold">
                                          <p:stCondLst>
                                            <p:cond delay="0"/>
                                          </p:stCondLst>
                                        </p:cTn>
                                        <p:tgtEl>
                                          <p:spTgt spid="78"/>
                                        </p:tgtEl>
                                        <p:attrNameLst>
                                          <p:attrName>style.visibility</p:attrName>
                                        </p:attrNameLst>
                                      </p:cBhvr>
                                      <p:to>
                                        <p:strVal val="visible"/>
                                      </p:to>
                                    </p:set>
                                    <p:animEffect transition="in" filter="fade">
                                      <p:cBhvr>
                                        <p:cTn id="41" dur="1000"/>
                                        <p:tgtEl>
                                          <p:spTgt spid="78"/>
                                        </p:tgtEl>
                                      </p:cBhvr>
                                    </p:animEffect>
                                    <p:anim calcmode="lin" valueType="num">
                                      <p:cBhvr>
                                        <p:cTn id="42" dur="1000" fill="hold"/>
                                        <p:tgtEl>
                                          <p:spTgt spid="78"/>
                                        </p:tgtEl>
                                        <p:attrNameLst>
                                          <p:attrName>ppt_x</p:attrName>
                                        </p:attrNameLst>
                                      </p:cBhvr>
                                      <p:tavLst>
                                        <p:tav tm="0">
                                          <p:val>
                                            <p:strVal val="#ppt_x"/>
                                          </p:val>
                                        </p:tav>
                                        <p:tav tm="100000">
                                          <p:val>
                                            <p:strVal val="#ppt_x"/>
                                          </p:val>
                                        </p:tav>
                                      </p:tavLst>
                                    </p:anim>
                                    <p:anim calcmode="lin" valueType="num">
                                      <p:cBhvr>
                                        <p:cTn id="43" dur="1000" fill="hold"/>
                                        <p:tgtEl>
                                          <p:spTgt spid="78"/>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2500"/>
                                  </p:stCondLst>
                                  <p:childTnLst>
                                    <p:set>
                                      <p:cBhvr>
                                        <p:cTn id="45" dur="1" fill="hold">
                                          <p:stCondLst>
                                            <p:cond delay="0"/>
                                          </p:stCondLst>
                                        </p:cTn>
                                        <p:tgtEl>
                                          <p:spTgt spid="77"/>
                                        </p:tgtEl>
                                        <p:attrNameLst>
                                          <p:attrName>style.visibility</p:attrName>
                                        </p:attrNameLst>
                                      </p:cBhvr>
                                      <p:to>
                                        <p:strVal val="visible"/>
                                      </p:to>
                                    </p:set>
                                    <p:animEffect transition="in" filter="fade">
                                      <p:cBhvr>
                                        <p:cTn id="46" dur="1000"/>
                                        <p:tgtEl>
                                          <p:spTgt spid="77"/>
                                        </p:tgtEl>
                                      </p:cBhvr>
                                    </p:animEffect>
                                    <p:anim calcmode="lin" valueType="num">
                                      <p:cBhvr>
                                        <p:cTn id="47" dur="1000" fill="hold"/>
                                        <p:tgtEl>
                                          <p:spTgt spid="77"/>
                                        </p:tgtEl>
                                        <p:attrNameLst>
                                          <p:attrName>ppt_x</p:attrName>
                                        </p:attrNameLst>
                                      </p:cBhvr>
                                      <p:tavLst>
                                        <p:tav tm="0">
                                          <p:val>
                                            <p:strVal val="#ppt_x"/>
                                          </p:val>
                                        </p:tav>
                                        <p:tav tm="100000">
                                          <p:val>
                                            <p:strVal val="#ppt_x"/>
                                          </p:val>
                                        </p:tav>
                                      </p:tavLst>
                                    </p:anim>
                                    <p:anim calcmode="lin" valueType="num">
                                      <p:cBhvr>
                                        <p:cTn id="48" dur="1000" fill="hold"/>
                                        <p:tgtEl>
                                          <p:spTgt spid="7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P spid="71" grpId="0"/>
      <p:bldP spid="74" grpId="0"/>
      <p:bldP spid="76" grpId="0"/>
      <p:bldP spid="7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z="5998" dirty="0"/>
              <a:t>“Wouldn’t this require add-in to be installed to the site?”</a:t>
            </a:r>
            <a:endParaRPr lang="en-GB" sz="5998" dirty="0"/>
          </a:p>
        </p:txBody>
      </p:sp>
      <p:sp>
        <p:nvSpPr>
          <p:cNvPr id="4" name="TextBox 3"/>
          <p:cNvSpPr txBox="1"/>
          <p:nvPr/>
        </p:nvSpPr>
        <p:spPr>
          <a:xfrm>
            <a:off x="4426386" y="4792997"/>
            <a:ext cx="7141911" cy="1569148"/>
          </a:xfrm>
          <a:prstGeom prst="rect">
            <a:avLst/>
          </a:prstGeom>
          <a:noFill/>
        </p:spPr>
        <p:txBody>
          <a:bodyPr wrap="square" rtlCol="0">
            <a:spAutoFit/>
          </a:bodyPr>
          <a:lstStyle/>
          <a:p>
            <a:r>
              <a:rPr lang="en-US" sz="2399" dirty="0">
                <a:latin typeface="Segoe UI" panose="020B0502040204020203" pitchFamily="34" charset="0"/>
                <a:cs typeface="Segoe UI" panose="020B0502040204020203" pitchFamily="34" charset="0"/>
              </a:rPr>
              <a:t>Depending on your business requirements, using add-in only token could work just as well, which would not required add-in to be installed on site level</a:t>
            </a:r>
            <a:endParaRPr lang="en-GB" sz="2399" dirty="0">
              <a:latin typeface="Segoe UI" panose="020B0502040204020203" pitchFamily="34" charset="0"/>
              <a:cs typeface="Segoe UI" panose="020B0502040204020203" pitchFamily="34" charset="0"/>
            </a:endParaRPr>
          </a:p>
        </p:txBody>
      </p:sp>
      <p:sp>
        <p:nvSpPr>
          <p:cNvPr id="5" name="TextBox 4"/>
          <p:cNvSpPr txBox="1"/>
          <p:nvPr/>
        </p:nvSpPr>
        <p:spPr>
          <a:xfrm>
            <a:off x="4352665" y="3646840"/>
            <a:ext cx="7489010" cy="1323094"/>
          </a:xfrm>
          <a:prstGeom prst="rect">
            <a:avLst/>
          </a:prstGeom>
          <a:noFill/>
        </p:spPr>
        <p:txBody>
          <a:bodyPr wrap="none" rtlCol="0">
            <a:spAutoFit/>
          </a:bodyPr>
          <a:lstStyle/>
          <a:p>
            <a:r>
              <a:rPr lang="en-US" sz="7998" dirty="0">
                <a:latin typeface="Segoe UI" panose="020B0502040204020203" pitchFamily="34" charset="0"/>
                <a:cs typeface="Segoe UI" panose="020B0502040204020203" pitchFamily="34" charset="0"/>
              </a:rPr>
              <a:t>Not necessarily.</a:t>
            </a:r>
            <a:endParaRPr lang="en-GB" sz="7998"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055764606"/>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0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3000"/>
                            </p:stCondLst>
                            <p:childTnLst>
                              <p:par>
                                <p:cTn id="11" presetID="42" presetClass="entr" presetSubtype="0" fill="hold" grpId="0" nodeType="afterEffect">
                                  <p:stCondLst>
                                    <p:cond delay="100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sz="2400" dirty="0">
                <a:latin typeface="Segoe UI Light" panose="020B0502040204020203" pitchFamily="34" charset="0"/>
                <a:cs typeface="Segoe UI Light" panose="020B0502040204020203" pitchFamily="34" charset="0"/>
              </a:rPr>
              <a:t>https://github.com/OfficeDev/PnP/tree/master/Scenarios/Provisioning.SiteModifier</a:t>
            </a:r>
          </a:p>
          <a:p>
            <a:endParaRPr lang="en-GB" sz="2400" dirty="0"/>
          </a:p>
        </p:txBody>
      </p:sp>
      <p:sp>
        <p:nvSpPr>
          <p:cNvPr id="4" name="Text Placeholder 3"/>
          <p:cNvSpPr>
            <a:spLocks noGrp="1"/>
          </p:cNvSpPr>
          <p:nvPr>
            <p:ph type="body" sz="quarter" idx="10"/>
          </p:nvPr>
        </p:nvSpPr>
        <p:spPr/>
        <p:txBody>
          <a:bodyPr/>
          <a:lstStyle/>
          <a:p>
            <a:r>
              <a:rPr lang="fi-FI" dirty="0"/>
              <a:t>Demo</a:t>
            </a:r>
            <a:endParaRPr lang="en-GB" dirty="0"/>
          </a:p>
        </p:txBody>
      </p:sp>
      <p:sp>
        <p:nvSpPr>
          <p:cNvPr id="5" name="Text Placeholder 4"/>
          <p:cNvSpPr>
            <a:spLocks noGrp="1"/>
          </p:cNvSpPr>
          <p:nvPr>
            <p:ph type="body" sz="quarter" idx="11"/>
          </p:nvPr>
        </p:nvSpPr>
        <p:spPr/>
        <p:txBody>
          <a:bodyPr/>
          <a:lstStyle/>
          <a:p>
            <a:r>
              <a:rPr lang="en-US" dirty="0"/>
              <a:t>Add-in model dialogs</a:t>
            </a:r>
            <a:endParaRPr lang="en-GB" dirty="0"/>
          </a:p>
        </p:txBody>
      </p:sp>
    </p:spTree>
    <p:extLst>
      <p:ext uri="{BB962C8B-B14F-4D97-AF65-F5344CB8AC3E}">
        <p14:creationId xmlns:p14="http://schemas.microsoft.com/office/powerpoint/2010/main" val="1572624812"/>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7200" dirty="0"/>
              <a:t>Client side rendering</a:t>
            </a:r>
          </a:p>
        </p:txBody>
      </p:sp>
    </p:spTree>
    <p:extLst>
      <p:ext uri="{BB962C8B-B14F-4D97-AF65-F5344CB8AC3E}">
        <p14:creationId xmlns:p14="http://schemas.microsoft.com/office/powerpoint/2010/main" val="1839226752"/>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7340618" cy="1975926"/>
          </a:xfrm>
        </p:spPr>
        <p:txBody>
          <a:bodyPr/>
          <a:lstStyle/>
          <a:p>
            <a:r>
              <a:rPr lang="en-US" sz="2799" dirty="0"/>
              <a:t>What</a:t>
            </a:r>
          </a:p>
          <a:p>
            <a:pPr lvl="1"/>
            <a:r>
              <a:rPr lang="en-US" sz="2399" dirty="0"/>
              <a:t>Change how the list fields are being rendered in the list instances or in the list web parts</a:t>
            </a:r>
          </a:p>
          <a:p>
            <a:r>
              <a:rPr lang="en-US" sz="2799" dirty="0"/>
              <a:t>Why</a:t>
            </a:r>
          </a:p>
          <a:p>
            <a:pPr lvl="1"/>
            <a:r>
              <a:rPr lang="en-US" sz="2399" dirty="0"/>
              <a:t>It’s common that there has to be some adjustment done to the presentations of the individual fields either for presentations for field editing. Replacement technology also for custom fields.</a:t>
            </a:r>
          </a:p>
          <a:p>
            <a:r>
              <a:rPr lang="en-US" sz="2799" dirty="0"/>
              <a:t>How</a:t>
            </a:r>
          </a:p>
          <a:p>
            <a:pPr lvl="1"/>
            <a:r>
              <a:rPr lang="en-US" sz="2399" dirty="0"/>
              <a:t>Associate JavaScript file to field, list or list view for overriding the rendering of field or even completely change the look and feel of the list.</a:t>
            </a:r>
          </a:p>
        </p:txBody>
      </p:sp>
      <p:sp>
        <p:nvSpPr>
          <p:cNvPr id="3" name="Title 2"/>
          <p:cNvSpPr>
            <a:spLocks noGrp="1"/>
          </p:cNvSpPr>
          <p:nvPr>
            <p:ph type="title"/>
          </p:nvPr>
        </p:nvSpPr>
        <p:spPr/>
        <p:txBody>
          <a:bodyPr/>
          <a:lstStyle/>
          <a:p>
            <a:r>
              <a:rPr lang="en-US" sz="4799" dirty="0"/>
              <a:t>Client side rendering</a:t>
            </a: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37579" r="21848"/>
          <a:stretch/>
        </p:blipFill>
        <p:spPr>
          <a:xfrm flipH="1">
            <a:off x="8012287" y="1424"/>
            <a:ext cx="4174951" cy="6854790"/>
          </a:xfrm>
          <a:prstGeom prst="rect">
            <a:avLst/>
          </a:prstGeom>
        </p:spPr>
      </p:pic>
    </p:spTree>
    <p:extLst>
      <p:ext uri="{BB962C8B-B14F-4D97-AF65-F5344CB8AC3E}">
        <p14:creationId xmlns:p14="http://schemas.microsoft.com/office/powerpoint/2010/main" val="591739698"/>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fi-FI" dirty="0"/>
              <a:t>Client side rendering – examples</a:t>
            </a:r>
            <a:endParaRPr lang="en-GB"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0564" y="1205708"/>
            <a:ext cx="4041717" cy="2935734"/>
          </a:xfrm>
          <a:prstGeom prst="rect">
            <a:avLst/>
          </a:prstGeom>
          <a:ln>
            <a:solidFill>
              <a:schemeClr val="bg1">
                <a:lumMod val="75000"/>
              </a:schemeClr>
            </a:solidFill>
          </a:ln>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75652" y="1205706"/>
            <a:ext cx="4970134" cy="2418418"/>
          </a:xfrm>
          <a:prstGeom prst="rect">
            <a:avLst/>
          </a:prstGeom>
          <a:ln>
            <a:solidFill>
              <a:schemeClr val="bg1">
                <a:lumMod val="75000"/>
              </a:schemeClr>
            </a:solidFill>
          </a:ln>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75652" y="3847287"/>
            <a:ext cx="4970134" cy="2352768"/>
          </a:xfrm>
          <a:prstGeom prst="rect">
            <a:avLst/>
          </a:prstGeom>
          <a:ln>
            <a:solidFill>
              <a:schemeClr val="bg1">
                <a:lumMod val="75000"/>
              </a:schemeClr>
            </a:solidFill>
          </a:ln>
        </p:spPr>
      </p:pic>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20564" y="4819481"/>
            <a:ext cx="4041717" cy="1230088"/>
          </a:xfrm>
          <a:prstGeom prst="rect">
            <a:avLst/>
          </a:prstGeom>
          <a:ln>
            <a:solidFill>
              <a:schemeClr val="bg1">
                <a:lumMod val="75000"/>
              </a:schemeClr>
            </a:solidFill>
          </a:ln>
        </p:spPr>
      </p:pic>
      <p:cxnSp>
        <p:nvCxnSpPr>
          <p:cNvPr id="10" name="Straight Connector 9"/>
          <p:cNvCxnSpPr/>
          <p:nvPr/>
        </p:nvCxnSpPr>
        <p:spPr>
          <a:xfrm flipH="1">
            <a:off x="1687074" y="2265053"/>
            <a:ext cx="3506888" cy="398534"/>
          </a:xfrm>
          <a:prstGeom prst="line">
            <a:avLst/>
          </a:prstGeom>
          <a:ln w="15875">
            <a:solidFill>
              <a:schemeClr val="tx1">
                <a:lumMod val="65000"/>
                <a:lumOff val="35000"/>
              </a:schemeClr>
            </a:solidFill>
            <a:tailEnd type="oval"/>
          </a:ln>
        </p:spPr>
        <p:style>
          <a:lnRef idx="1">
            <a:schemeClr val="dk1"/>
          </a:lnRef>
          <a:fillRef idx="0">
            <a:schemeClr val="dk1"/>
          </a:fillRef>
          <a:effectRef idx="0">
            <a:schemeClr val="dk1"/>
          </a:effectRef>
          <a:fontRef idx="minor">
            <a:schemeClr val="tx1"/>
          </a:fontRef>
        </p:style>
      </p:cxnSp>
      <p:cxnSp>
        <p:nvCxnSpPr>
          <p:cNvPr id="12" name="Straight Connector 11"/>
          <p:cNvCxnSpPr/>
          <p:nvPr/>
        </p:nvCxnSpPr>
        <p:spPr>
          <a:xfrm flipH="1">
            <a:off x="3521483" y="4690777"/>
            <a:ext cx="1323113" cy="652251"/>
          </a:xfrm>
          <a:prstGeom prst="line">
            <a:avLst/>
          </a:prstGeom>
          <a:ln w="15875">
            <a:solidFill>
              <a:schemeClr val="tx1">
                <a:lumMod val="75000"/>
                <a:lumOff val="25000"/>
              </a:schemeClr>
            </a:solidFill>
            <a:tailEnd type="oval"/>
          </a:ln>
        </p:spPr>
        <p:style>
          <a:lnRef idx="1">
            <a:schemeClr val="dk1"/>
          </a:lnRef>
          <a:fillRef idx="0">
            <a:schemeClr val="dk1"/>
          </a:fillRef>
          <a:effectRef idx="0">
            <a:schemeClr val="dk1"/>
          </a:effectRef>
          <a:fontRef idx="minor">
            <a:schemeClr val="tx1"/>
          </a:fontRef>
        </p:style>
      </p:cxnSp>
      <p:cxnSp>
        <p:nvCxnSpPr>
          <p:cNvPr id="17" name="Straight Connector 16"/>
          <p:cNvCxnSpPr/>
          <p:nvPr/>
        </p:nvCxnSpPr>
        <p:spPr>
          <a:xfrm>
            <a:off x="5610351" y="4819481"/>
            <a:ext cx="1914321" cy="322584"/>
          </a:xfrm>
          <a:prstGeom prst="line">
            <a:avLst/>
          </a:prstGeom>
          <a:ln w="15875">
            <a:solidFill>
              <a:schemeClr val="tx1">
                <a:lumMod val="75000"/>
                <a:lumOff val="25000"/>
              </a:schemeClr>
            </a:solidFill>
            <a:tailEnd type="oval"/>
          </a:ln>
        </p:spPr>
        <p:style>
          <a:lnRef idx="1">
            <a:schemeClr val="dk1"/>
          </a:lnRef>
          <a:fillRef idx="0">
            <a:schemeClr val="dk1"/>
          </a:fillRef>
          <a:effectRef idx="0">
            <a:schemeClr val="dk1"/>
          </a:effectRef>
          <a:fontRef idx="minor">
            <a:schemeClr val="tx1"/>
          </a:fontRef>
        </p:style>
      </p:cxnSp>
      <p:sp>
        <p:nvSpPr>
          <p:cNvPr id="13" name="TextBox 4"/>
          <p:cNvSpPr txBox="1"/>
          <p:nvPr/>
        </p:nvSpPr>
        <p:spPr>
          <a:xfrm>
            <a:off x="3703517" y="4338895"/>
            <a:ext cx="2390102" cy="703761"/>
          </a:xfrm>
          <a:prstGeom prst="rect">
            <a:avLst/>
          </a:prstGeom>
          <a:solidFill>
            <a:srgbClr val="505050"/>
          </a:solidFill>
          <a:ln w="19050">
            <a:noFill/>
            <a:prstDash val="solid"/>
            <a:miter lim="800000"/>
          </a:ln>
          <a:effectLst/>
        </p:spPr>
        <p:txBody>
          <a:bodyPr wrap="square" lIns="57040" tIns="28521" rIns="91266" bIns="28521"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fi-FI" sz="1400" dirty="0">
                <a:solidFill>
                  <a:schemeClr val="bg1"/>
                </a:solidFill>
              </a:rPr>
              <a:t>Editing expirience can be adjusted based on the requirements.</a:t>
            </a:r>
            <a:endParaRPr lang="en-US" sz="1400" dirty="0">
              <a:solidFill>
                <a:schemeClr val="bg1"/>
              </a:solidFill>
            </a:endParaRPr>
          </a:p>
        </p:txBody>
      </p:sp>
      <p:cxnSp>
        <p:nvCxnSpPr>
          <p:cNvPr id="22" name="Straight Connector 21"/>
          <p:cNvCxnSpPr/>
          <p:nvPr/>
        </p:nvCxnSpPr>
        <p:spPr>
          <a:xfrm>
            <a:off x="7450807" y="2347832"/>
            <a:ext cx="2092345" cy="405594"/>
          </a:xfrm>
          <a:prstGeom prst="line">
            <a:avLst/>
          </a:prstGeom>
          <a:ln w="15875">
            <a:solidFill>
              <a:schemeClr val="tx1">
                <a:lumMod val="65000"/>
                <a:lumOff val="35000"/>
              </a:schemeClr>
            </a:solidFill>
            <a:tailEnd type="oval"/>
          </a:ln>
        </p:spPr>
        <p:style>
          <a:lnRef idx="1">
            <a:schemeClr val="dk1"/>
          </a:lnRef>
          <a:fillRef idx="0">
            <a:schemeClr val="dk1"/>
          </a:fillRef>
          <a:effectRef idx="0">
            <a:schemeClr val="dk1"/>
          </a:effectRef>
          <a:fontRef idx="minor">
            <a:schemeClr val="tx1"/>
          </a:fontRef>
        </p:style>
      </p:cxnSp>
      <p:sp>
        <p:nvSpPr>
          <p:cNvPr id="11" name="TextBox 4"/>
          <p:cNvSpPr txBox="1"/>
          <p:nvPr/>
        </p:nvSpPr>
        <p:spPr>
          <a:xfrm>
            <a:off x="4296293" y="1977760"/>
            <a:ext cx="3556364" cy="488373"/>
          </a:xfrm>
          <a:prstGeom prst="rect">
            <a:avLst/>
          </a:prstGeom>
          <a:solidFill>
            <a:srgbClr val="505050"/>
          </a:solidFill>
          <a:ln w="19050">
            <a:noFill/>
            <a:prstDash val="solid"/>
            <a:miter lim="800000"/>
          </a:ln>
          <a:effectLst/>
        </p:spPr>
        <p:txBody>
          <a:bodyPr wrap="square" lIns="57040" tIns="28521" rIns="91266" bIns="28521"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fi-FI" sz="1400" dirty="0">
                <a:solidFill>
                  <a:schemeClr val="bg1"/>
                </a:solidFill>
              </a:rPr>
              <a:t>Presentiation of information in lists can be modified using client side techniques.</a:t>
            </a:r>
            <a:endParaRPr lang="en-US" sz="1400" dirty="0">
              <a:solidFill>
                <a:schemeClr val="bg1"/>
              </a:solidFill>
            </a:endParaRPr>
          </a:p>
        </p:txBody>
      </p:sp>
      <p:grpSp>
        <p:nvGrpSpPr>
          <p:cNvPr id="14" name="Group 13"/>
          <p:cNvGrpSpPr/>
          <p:nvPr/>
        </p:nvGrpSpPr>
        <p:grpSpPr>
          <a:xfrm>
            <a:off x="4305148" y="962288"/>
            <a:ext cx="514267" cy="514267"/>
            <a:chOff x="492" y="17985"/>
            <a:chExt cx="524853" cy="524853"/>
          </a:xfrm>
        </p:grpSpPr>
        <p:sp>
          <p:nvSpPr>
            <p:cNvPr id="15" name="Oval 14"/>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257">
                <a:lnSpc>
                  <a:spcPct val="90000"/>
                </a:lnSpc>
                <a:spcBef>
                  <a:spcPct val="0"/>
                </a:spcBef>
                <a:spcAft>
                  <a:spcPct val="35000"/>
                </a:spcAft>
              </a:pPr>
              <a:r>
                <a:rPr lang="fi-FI" sz="2351" dirty="0"/>
                <a:t>1</a:t>
              </a:r>
              <a:endParaRPr lang="en-US" sz="2351" dirty="0"/>
            </a:p>
          </p:txBody>
        </p:sp>
      </p:grpSp>
      <p:grpSp>
        <p:nvGrpSpPr>
          <p:cNvPr id="18" name="Group 17"/>
          <p:cNvGrpSpPr/>
          <p:nvPr/>
        </p:nvGrpSpPr>
        <p:grpSpPr>
          <a:xfrm>
            <a:off x="9779600" y="964081"/>
            <a:ext cx="514267" cy="514267"/>
            <a:chOff x="492" y="17985"/>
            <a:chExt cx="524853" cy="524853"/>
          </a:xfrm>
        </p:grpSpPr>
        <p:sp>
          <p:nvSpPr>
            <p:cNvPr id="19" name="Oval 18"/>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0"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257">
                <a:lnSpc>
                  <a:spcPct val="90000"/>
                </a:lnSpc>
                <a:spcBef>
                  <a:spcPct val="0"/>
                </a:spcBef>
                <a:spcAft>
                  <a:spcPct val="35000"/>
                </a:spcAft>
              </a:pPr>
              <a:r>
                <a:rPr lang="fi-FI" sz="2351" dirty="0"/>
                <a:t>2</a:t>
              </a:r>
              <a:endParaRPr lang="en-US" sz="2351" dirty="0"/>
            </a:p>
          </p:txBody>
        </p:sp>
      </p:grpSp>
      <p:grpSp>
        <p:nvGrpSpPr>
          <p:cNvPr id="21" name="Group 20"/>
          <p:cNvGrpSpPr/>
          <p:nvPr/>
        </p:nvGrpSpPr>
        <p:grpSpPr>
          <a:xfrm>
            <a:off x="840259" y="5685788"/>
            <a:ext cx="514267" cy="514267"/>
            <a:chOff x="492" y="17985"/>
            <a:chExt cx="524853" cy="524853"/>
          </a:xfrm>
        </p:grpSpPr>
        <p:sp>
          <p:nvSpPr>
            <p:cNvPr id="23" name="Oval 22"/>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4"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257">
                <a:lnSpc>
                  <a:spcPct val="90000"/>
                </a:lnSpc>
                <a:spcBef>
                  <a:spcPct val="0"/>
                </a:spcBef>
                <a:spcAft>
                  <a:spcPct val="35000"/>
                </a:spcAft>
              </a:pPr>
              <a:r>
                <a:rPr lang="fi-FI" sz="2351" dirty="0"/>
                <a:t>3</a:t>
              </a:r>
              <a:endParaRPr lang="en-US" sz="2351" dirty="0"/>
            </a:p>
          </p:txBody>
        </p:sp>
      </p:grpSp>
      <p:grpSp>
        <p:nvGrpSpPr>
          <p:cNvPr id="25" name="Group 24"/>
          <p:cNvGrpSpPr/>
          <p:nvPr/>
        </p:nvGrpSpPr>
        <p:grpSpPr>
          <a:xfrm>
            <a:off x="10549698" y="4828761"/>
            <a:ext cx="514267" cy="514267"/>
            <a:chOff x="492" y="17985"/>
            <a:chExt cx="524853" cy="524853"/>
          </a:xfrm>
        </p:grpSpPr>
        <p:sp>
          <p:nvSpPr>
            <p:cNvPr id="26" name="Oval 25"/>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7"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257">
                <a:lnSpc>
                  <a:spcPct val="90000"/>
                </a:lnSpc>
                <a:spcBef>
                  <a:spcPct val="0"/>
                </a:spcBef>
                <a:spcAft>
                  <a:spcPct val="35000"/>
                </a:spcAft>
              </a:pPr>
              <a:r>
                <a:rPr lang="fi-FI" sz="2351" dirty="0"/>
                <a:t>4</a:t>
              </a:r>
              <a:endParaRPr lang="en-US" sz="2351" dirty="0"/>
            </a:p>
          </p:txBody>
        </p:sp>
      </p:grpSp>
    </p:spTree>
    <p:extLst>
      <p:ext uri="{BB962C8B-B14F-4D97-AF65-F5344CB8AC3E}">
        <p14:creationId xmlns:p14="http://schemas.microsoft.com/office/powerpoint/2010/main" val="3105867810"/>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fi-FI" dirty="0"/>
              <a:t>Client side rendering</a:t>
            </a:r>
            <a:endParaRPr lang="en-GB"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2302" y="2774206"/>
            <a:ext cx="4041717" cy="2935734"/>
          </a:xfrm>
          <a:prstGeom prst="rect">
            <a:avLst/>
          </a:prstGeom>
          <a:ln>
            <a:solidFill>
              <a:schemeClr val="bg1">
                <a:lumMod val="75000"/>
              </a:schemeClr>
            </a:solidFill>
          </a:ln>
        </p:spPr>
      </p:pic>
      <p:grpSp>
        <p:nvGrpSpPr>
          <p:cNvPr id="5" name="Group 4"/>
          <p:cNvGrpSpPr/>
          <p:nvPr/>
        </p:nvGrpSpPr>
        <p:grpSpPr>
          <a:xfrm>
            <a:off x="9532000" y="3798982"/>
            <a:ext cx="605714" cy="762940"/>
            <a:chOff x="8856725" y="2275112"/>
            <a:chExt cx="605872" cy="763139"/>
          </a:xfrm>
        </p:grpSpPr>
        <p:pic>
          <p:nvPicPr>
            <p:cNvPr id="6" name="Picture 5"/>
            <p:cNvPicPr>
              <a:picLocks noChangeAspect="1"/>
            </p:cNvPicPr>
            <p:nvPr/>
          </p:nvPicPr>
          <p:blipFill>
            <a:blip r:embed="rId4"/>
            <a:stretch>
              <a:fillRect/>
            </a:stretch>
          </p:blipFill>
          <p:spPr>
            <a:xfrm>
              <a:off x="8856725" y="2275112"/>
              <a:ext cx="527111" cy="689388"/>
            </a:xfrm>
            <a:prstGeom prst="rect">
              <a:avLst/>
            </a:prstGeom>
          </p:spPr>
        </p:pic>
        <p:pic>
          <p:nvPicPr>
            <p:cNvPr id="7" name="Picture 6"/>
            <p:cNvPicPr>
              <a:picLocks noChangeAspect="1"/>
            </p:cNvPicPr>
            <p:nvPr/>
          </p:nvPicPr>
          <p:blipFill>
            <a:blip r:embed="rId4"/>
            <a:stretch>
              <a:fillRect/>
            </a:stretch>
          </p:blipFill>
          <p:spPr>
            <a:xfrm>
              <a:off x="8935486" y="2348863"/>
              <a:ext cx="527111" cy="689388"/>
            </a:xfrm>
            <a:prstGeom prst="rect">
              <a:avLst/>
            </a:prstGeom>
          </p:spPr>
        </p:pic>
        <p:sp>
          <p:nvSpPr>
            <p:cNvPr id="8" name="Right Triangle 7"/>
            <p:cNvSpPr/>
            <p:nvPr/>
          </p:nvSpPr>
          <p:spPr bwMode="auto">
            <a:xfrm>
              <a:off x="8978857" y="2373272"/>
              <a:ext cx="440367" cy="626130"/>
            </a:xfrm>
            <a:prstGeom prst="rtTriangle">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9" name="TextBox 8"/>
            <p:cNvSpPr txBox="1"/>
            <p:nvPr/>
          </p:nvSpPr>
          <p:spPr>
            <a:xfrm>
              <a:off x="9045472" y="2698546"/>
              <a:ext cx="153568" cy="307648"/>
            </a:xfrm>
            <a:prstGeom prst="rect">
              <a:avLst/>
            </a:prstGeom>
            <a:noFill/>
          </p:spPr>
          <p:txBody>
            <a:bodyPr wrap="none" lIns="0" tIns="0" rIns="0" bIns="0" rtlCol="0">
              <a:spAutoFit/>
            </a:bodyPr>
            <a:lstStyle/>
            <a:p>
              <a:r>
                <a:rPr lang="fi-FI" sz="1999" spc="-70" dirty="0" err="1">
                  <a:solidFill>
                    <a:schemeClr val="bg1"/>
                  </a:solidFill>
                  <a:effectLst>
                    <a:outerShdw blurRad="50800" dist="38100" dir="2700000" algn="tl" rotWithShape="0">
                      <a:schemeClr val="tx2">
                        <a:alpha val="40000"/>
                      </a:schemeClr>
                    </a:outerShdw>
                  </a:effectLst>
                </a:rPr>
                <a:t>js</a:t>
              </a:r>
              <a:endParaRPr lang="en-US" sz="1999" spc="-70" dirty="0">
                <a:solidFill>
                  <a:schemeClr val="bg1"/>
                </a:solidFill>
                <a:effectLst>
                  <a:outerShdw blurRad="50800" dist="38100" dir="2700000" algn="tl" rotWithShape="0">
                    <a:schemeClr val="tx2">
                      <a:alpha val="40000"/>
                    </a:schemeClr>
                  </a:outerShdw>
                </a:effectLst>
              </a:endParaRPr>
            </a:p>
          </p:txBody>
        </p:sp>
      </p:grpSp>
      <p:grpSp>
        <p:nvGrpSpPr>
          <p:cNvPr id="10" name="Group 9"/>
          <p:cNvGrpSpPr/>
          <p:nvPr/>
        </p:nvGrpSpPr>
        <p:grpSpPr>
          <a:xfrm>
            <a:off x="8309250" y="2316725"/>
            <a:ext cx="2110799" cy="1586059"/>
            <a:chOff x="7366822" y="3128075"/>
            <a:chExt cx="2111349" cy="1586472"/>
          </a:xfrm>
        </p:grpSpPr>
        <p:sp>
          <p:nvSpPr>
            <p:cNvPr id="11" name="Arc 10"/>
            <p:cNvSpPr/>
            <p:nvPr/>
          </p:nvSpPr>
          <p:spPr>
            <a:xfrm rot="8195881">
              <a:off x="7366822" y="3625036"/>
              <a:ext cx="575254" cy="1089511"/>
            </a:xfrm>
            <a:prstGeom prst="arc">
              <a:avLst>
                <a:gd name="adj1" fmla="val 2097834"/>
                <a:gd name="adj2" fmla="val 366333"/>
              </a:avLst>
            </a:prstGeom>
            <a:ln w="57150">
              <a:solidFill>
                <a:schemeClr val="tx1">
                  <a:lumMod val="75000"/>
                  <a:lumOff val="25000"/>
                  <a:alpha val="80000"/>
                </a:schemeClr>
              </a:solidFill>
              <a:headEnd type="diamond" w="sm" len="med"/>
              <a:tailEnd type="stealth" w="lg" len="lg"/>
            </a:ln>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sz="1377"/>
            </a:p>
          </p:txBody>
        </p:sp>
        <p:grpSp>
          <p:nvGrpSpPr>
            <p:cNvPr id="12" name="Group 11"/>
            <p:cNvGrpSpPr/>
            <p:nvPr/>
          </p:nvGrpSpPr>
          <p:grpSpPr>
            <a:xfrm>
              <a:off x="7482976" y="3128075"/>
              <a:ext cx="1995195" cy="1307309"/>
              <a:chOff x="4395610" y="3071229"/>
              <a:chExt cx="1995195" cy="1307309"/>
            </a:xfrm>
          </p:grpSpPr>
          <p:sp>
            <p:nvSpPr>
              <p:cNvPr id="13" name="Rectangle 12"/>
              <p:cNvSpPr/>
              <p:nvPr/>
            </p:nvSpPr>
            <p:spPr bwMode="auto">
              <a:xfrm>
                <a:off x="4395610" y="3071229"/>
                <a:ext cx="1784947" cy="1118626"/>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08" tIns="45708" rIns="45708" bIns="45708" numCol="1" spcCol="0" rtlCol="0" fromWordArt="0" anchor="t" anchorCtr="0" forceAA="0" compatLnSpc="1">
                <a:prstTxWarp prst="textNoShape">
                  <a:avLst/>
                </a:prstTxWarp>
                <a:noAutofit/>
              </a:bodyPr>
              <a:lstStyle/>
              <a:p>
                <a:pPr defTabSz="913825"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Provider Hosted add-ins</a:t>
                </a:r>
              </a:p>
            </p:txBody>
          </p:sp>
          <p:pic>
            <p:nvPicPr>
              <p:cNvPr id="14" name="Picture 13"/>
              <p:cNvPicPr>
                <a:picLocks noChangeAspect="1"/>
              </p:cNvPicPr>
              <p:nvPr/>
            </p:nvPicPr>
            <p:blipFill>
              <a:blip r:embed="rId5"/>
              <a:stretch>
                <a:fillRect/>
              </a:stretch>
            </p:blipFill>
            <p:spPr>
              <a:xfrm>
                <a:off x="5246592" y="3476941"/>
                <a:ext cx="529349" cy="417312"/>
              </a:xfrm>
              <a:prstGeom prst="rect">
                <a:avLst/>
              </a:prstGeom>
            </p:spPr>
          </p:pic>
          <p:pic>
            <p:nvPicPr>
              <p:cNvPr id="15" name="Picture 14"/>
              <p:cNvPicPr>
                <a:picLocks noChangeAspect="1"/>
              </p:cNvPicPr>
              <p:nvPr/>
            </p:nvPicPr>
            <p:blipFill>
              <a:blip r:embed="rId5"/>
              <a:stretch>
                <a:fillRect/>
              </a:stretch>
            </p:blipFill>
            <p:spPr>
              <a:xfrm>
                <a:off x="5581574" y="3585493"/>
                <a:ext cx="556200" cy="438480"/>
              </a:xfrm>
              <a:prstGeom prst="rect">
                <a:avLst/>
              </a:prstGeom>
            </p:spPr>
          </p:pic>
          <p:pic>
            <p:nvPicPr>
              <p:cNvPr id="16" name="Picture 15"/>
              <p:cNvPicPr>
                <a:picLocks noChangeAspect="1"/>
              </p:cNvPicPr>
              <p:nvPr/>
            </p:nvPicPr>
            <p:blipFill>
              <a:blip r:embed="rId6"/>
              <a:stretch>
                <a:fillRect/>
              </a:stretch>
            </p:blipFill>
            <p:spPr>
              <a:xfrm>
                <a:off x="5970309" y="3700199"/>
                <a:ext cx="420496" cy="432326"/>
              </a:xfrm>
              <a:prstGeom prst="rect">
                <a:avLst/>
              </a:prstGeom>
            </p:spPr>
          </p:pic>
          <p:pic>
            <p:nvPicPr>
              <p:cNvPr id="17" name="Picture 16"/>
              <p:cNvPicPr>
                <a:picLocks noChangeAspect="1"/>
              </p:cNvPicPr>
              <p:nvPr/>
            </p:nvPicPr>
            <p:blipFill>
              <a:blip r:embed="rId7"/>
              <a:stretch>
                <a:fillRect/>
              </a:stretch>
            </p:blipFill>
            <p:spPr>
              <a:xfrm>
                <a:off x="4893565" y="3772769"/>
                <a:ext cx="688009" cy="605769"/>
              </a:xfrm>
              <a:prstGeom prst="rect">
                <a:avLst/>
              </a:prstGeom>
            </p:spPr>
          </p:pic>
        </p:grpSp>
      </p:grpSp>
      <p:grpSp>
        <p:nvGrpSpPr>
          <p:cNvPr id="18" name="Group 17"/>
          <p:cNvGrpSpPr/>
          <p:nvPr/>
        </p:nvGrpSpPr>
        <p:grpSpPr>
          <a:xfrm>
            <a:off x="3685026" y="2077713"/>
            <a:ext cx="1883155" cy="1856874"/>
            <a:chOff x="4383758" y="2311697"/>
            <a:chExt cx="2516893" cy="2481768"/>
          </a:xfrm>
        </p:grpSpPr>
        <p:sp>
          <p:nvSpPr>
            <p:cNvPr id="19" name="Rectangle 18"/>
            <p:cNvSpPr/>
            <p:nvPr/>
          </p:nvSpPr>
          <p:spPr bwMode="auto">
            <a:xfrm>
              <a:off x="4537410" y="2311697"/>
              <a:ext cx="2017543" cy="2200147"/>
            </a:xfrm>
            <a:prstGeom prst="rect">
              <a:avLst/>
            </a:prstGeom>
            <a:solidFill>
              <a:schemeClr val="bg2">
                <a:lumMod val="20000"/>
                <a:lumOff val="80000"/>
                <a:alpha val="75000"/>
              </a:schemeClr>
            </a:solidFill>
            <a:ln>
              <a:solidFill>
                <a:schemeClr val="bg1">
                  <a:lumMod val="7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08" tIns="45708" rIns="45708" bIns="45708" numCol="1" spcCol="0" rtlCol="0" fromWordArt="0" anchor="t" anchorCtr="0" forceAA="0" compatLnSpc="1">
              <a:prstTxWarp prst="textNoShape">
                <a:avLst/>
              </a:prstTxWarp>
              <a:noAutofit/>
            </a:bodyPr>
            <a:lstStyle/>
            <a:p>
              <a:pPr defTabSz="913825"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SharePoint </a:t>
              </a:r>
              <a:br>
                <a:rPr lang="en-US" sz="1600" dirty="0">
                  <a:solidFill>
                    <a:schemeClr val="tx1">
                      <a:lumMod val="65000"/>
                      <a:lumOff val="35000"/>
                    </a:schemeClr>
                  </a:solidFill>
                  <a:ea typeface="Segoe UI" pitchFamily="34" charset="0"/>
                  <a:cs typeface="Segoe UI" pitchFamily="34" charset="0"/>
                </a:rPr>
              </a:br>
              <a:r>
                <a:rPr lang="en-US" sz="1600" dirty="0">
                  <a:solidFill>
                    <a:schemeClr val="tx1">
                      <a:lumMod val="65000"/>
                      <a:lumOff val="35000"/>
                    </a:schemeClr>
                  </a:solidFill>
                  <a:ea typeface="Segoe UI" pitchFamily="34" charset="0"/>
                  <a:cs typeface="Segoe UI" pitchFamily="34" charset="0"/>
                </a:rPr>
                <a:t>Service</a:t>
              </a:r>
            </a:p>
          </p:txBody>
        </p:sp>
        <p:grpSp>
          <p:nvGrpSpPr>
            <p:cNvPr id="20" name="Group 19"/>
            <p:cNvGrpSpPr/>
            <p:nvPr/>
          </p:nvGrpSpPr>
          <p:grpSpPr>
            <a:xfrm>
              <a:off x="5421611" y="2886866"/>
              <a:ext cx="1479040" cy="1043909"/>
              <a:chOff x="4557447" y="1721445"/>
              <a:chExt cx="1479040" cy="1043909"/>
            </a:xfrm>
          </p:grpSpPr>
          <p:pic>
            <p:nvPicPr>
              <p:cNvPr id="28" name="Picture 27"/>
              <p:cNvPicPr>
                <a:picLocks noChangeAspect="1"/>
              </p:cNvPicPr>
              <p:nvPr/>
            </p:nvPicPr>
            <p:blipFill>
              <a:blip r:embed="rId8"/>
              <a:stretch>
                <a:fillRect/>
              </a:stretch>
            </p:blipFill>
            <p:spPr>
              <a:xfrm>
                <a:off x="4557447" y="1902539"/>
                <a:ext cx="477423" cy="839046"/>
              </a:xfrm>
              <a:prstGeom prst="rect">
                <a:avLst/>
              </a:prstGeom>
            </p:spPr>
          </p:pic>
          <p:pic>
            <p:nvPicPr>
              <p:cNvPr id="29" name="Picture 28"/>
              <p:cNvPicPr>
                <a:picLocks noChangeAspect="1"/>
              </p:cNvPicPr>
              <p:nvPr/>
            </p:nvPicPr>
            <p:blipFill>
              <a:blip r:embed="rId8"/>
              <a:stretch>
                <a:fillRect/>
              </a:stretch>
            </p:blipFill>
            <p:spPr>
              <a:xfrm>
                <a:off x="4869643" y="1721445"/>
                <a:ext cx="477423" cy="839046"/>
              </a:xfrm>
              <a:prstGeom prst="rect">
                <a:avLst/>
              </a:prstGeom>
            </p:spPr>
          </p:pic>
          <p:pic>
            <p:nvPicPr>
              <p:cNvPr id="30" name="Picture 29"/>
              <p:cNvPicPr>
                <a:picLocks noChangeAspect="1"/>
              </p:cNvPicPr>
              <p:nvPr/>
            </p:nvPicPr>
            <p:blipFill>
              <a:blip r:embed="rId9"/>
              <a:stretch>
                <a:fillRect/>
              </a:stretch>
            </p:blipFill>
            <p:spPr>
              <a:xfrm>
                <a:off x="5153580" y="1902539"/>
                <a:ext cx="882907" cy="862815"/>
              </a:xfrm>
              <a:prstGeom prst="rect">
                <a:avLst/>
              </a:prstGeom>
            </p:spPr>
          </p:pic>
        </p:grpSp>
        <p:grpSp>
          <p:nvGrpSpPr>
            <p:cNvPr id="21" name="Group 20"/>
            <p:cNvGrpSpPr/>
            <p:nvPr/>
          </p:nvGrpSpPr>
          <p:grpSpPr>
            <a:xfrm>
              <a:off x="4880542" y="3820782"/>
              <a:ext cx="944427" cy="972683"/>
              <a:chOff x="3981885" y="2834055"/>
              <a:chExt cx="944427" cy="972683"/>
            </a:xfrm>
          </p:grpSpPr>
          <p:pic>
            <p:nvPicPr>
              <p:cNvPr id="25" name="Picture 24"/>
              <p:cNvPicPr>
                <a:picLocks noChangeAspect="1"/>
              </p:cNvPicPr>
              <p:nvPr/>
            </p:nvPicPr>
            <p:blipFill>
              <a:blip r:embed="rId8"/>
              <a:stretch>
                <a:fillRect/>
              </a:stretch>
            </p:blipFill>
            <p:spPr>
              <a:xfrm>
                <a:off x="3981885" y="2967692"/>
                <a:ext cx="477423" cy="839046"/>
              </a:xfrm>
              <a:prstGeom prst="rect">
                <a:avLst/>
              </a:prstGeom>
            </p:spPr>
          </p:pic>
          <p:pic>
            <p:nvPicPr>
              <p:cNvPr id="26" name="Picture 25"/>
              <p:cNvPicPr>
                <a:picLocks noChangeAspect="1"/>
              </p:cNvPicPr>
              <p:nvPr/>
            </p:nvPicPr>
            <p:blipFill>
              <a:blip r:embed="rId8"/>
              <a:stretch>
                <a:fillRect/>
              </a:stretch>
            </p:blipFill>
            <p:spPr>
              <a:xfrm>
                <a:off x="4269036" y="2834055"/>
                <a:ext cx="477423" cy="839046"/>
              </a:xfrm>
              <a:prstGeom prst="rect">
                <a:avLst/>
              </a:prstGeom>
            </p:spPr>
          </p:pic>
          <p:pic>
            <p:nvPicPr>
              <p:cNvPr id="27" name="Picture 26"/>
              <p:cNvPicPr>
                <a:picLocks noChangeAspect="1"/>
              </p:cNvPicPr>
              <p:nvPr/>
            </p:nvPicPr>
            <p:blipFill>
              <a:blip r:embed="rId10"/>
              <a:stretch>
                <a:fillRect/>
              </a:stretch>
            </p:blipFill>
            <p:spPr>
              <a:xfrm>
                <a:off x="4480085" y="3260431"/>
                <a:ext cx="446227" cy="456212"/>
              </a:xfrm>
              <a:prstGeom prst="rect">
                <a:avLst/>
              </a:prstGeom>
            </p:spPr>
          </p:pic>
        </p:grpSp>
        <p:grpSp>
          <p:nvGrpSpPr>
            <p:cNvPr id="22" name="Group 21"/>
            <p:cNvGrpSpPr/>
            <p:nvPr/>
          </p:nvGrpSpPr>
          <p:grpSpPr>
            <a:xfrm>
              <a:off x="4383758" y="2988031"/>
              <a:ext cx="968998" cy="971748"/>
              <a:chOff x="3601101" y="2714202"/>
              <a:chExt cx="968998" cy="971748"/>
            </a:xfrm>
          </p:grpSpPr>
          <p:pic>
            <p:nvPicPr>
              <p:cNvPr id="23" name="Picture 22"/>
              <p:cNvPicPr>
                <a:picLocks noChangeAspect="1"/>
              </p:cNvPicPr>
              <p:nvPr/>
            </p:nvPicPr>
            <p:blipFill>
              <a:blip r:embed="rId8"/>
              <a:stretch>
                <a:fillRect/>
              </a:stretch>
            </p:blipFill>
            <p:spPr>
              <a:xfrm>
                <a:off x="3601101" y="2846904"/>
                <a:ext cx="477423" cy="839046"/>
              </a:xfrm>
              <a:prstGeom prst="rect">
                <a:avLst/>
              </a:prstGeom>
            </p:spPr>
          </p:pic>
          <p:pic>
            <p:nvPicPr>
              <p:cNvPr id="24" name="Picture 23"/>
              <p:cNvPicPr>
                <a:picLocks noChangeAspect="1"/>
              </p:cNvPicPr>
              <p:nvPr/>
            </p:nvPicPr>
            <p:blipFill>
              <a:blip r:embed="rId11"/>
              <a:stretch>
                <a:fillRect/>
              </a:stretch>
            </p:blipFill>
            <p:spPr>
              <a:xfrm>
                <a:off x="3875612" y="2714202"/>
                <a:ext cx="694487" cy="898458"/>
              </a:xfrm>
              <a:prstGeom prst="rect">
                <a:avLst/>
              </a:prstGeom>
            </p:spPr>
          </p:pic>
        </p:grpSp>
      </p:grpSp>
      <p:cxnSp>
        <p:nvCxnSpPr>
          <p:cNvPr id="31" name="Straight Arrow Connector 30"/>
          <p:cNvCxnSpPr/>
          <p:nvPr/>
        </p:nvCxnSpPr>
        <p:spPr>
          <a:xfrm flipH="1">
            <a:off x="5405726" y="3109113"/>
            <a:ext cx="2595422" cy="9826"/>
          </a:xfrm>
          <a:prstGeom prst="straightConnector1">
            <a:avLst/>
          </a:prstGeom>
          <a:ln w="53975">
            <a:solidFill>
              <a:schemeClr val="bg1">
                <a:lumMod val="65000"/>
              </a:schemeClr>
            </a:solidFill>
            <a:prstDash val="sysDash"/>
            <a:tailEnd type="stealth" w="lg" len="lg"/>
          </a:ln>
          <a:effectLst/>
        </p:spPr>
        <p:style>
          <a:lnRef idx="1">
            <a:schemeClr val="accent4"/>
          </a:lnRef>
          <a:fillRef idx="0">
            <a:schemeClr val="accent4"/>
          </a:fillRef>
          <a:effectRef idx="0">
            <a:schemeClr val="accent4"/>
          </a:effectRef>
          <a:fontRef idx="minor">
            <a:schemeClr val="tx1"/>
          </a:fontRef>
        </p:style>
      </p:cxnSp>
      <p:grpSp>
        <p:nvGrpSpPr>
          <p:cNvPr id="32" name="Group 31"/>
          <p:cNvGrpSpPr/>
          <p:nvPr/>
        </p:nvGrpSpPr>
        <p:grpSpPr>
          <a:xfrm>
            <a:off x="7637888" y="3162093"/>
            <a:ext cx="514267" cy="514267"/>
            <a:chOff x="492" y="17985"/>
            <a:chExt cx="524853" cy="524853"/>
          </a:xfrm>
        </p:grpSpPr>
        <p:sp>
          <p:nvSpPr>
            <p:cNvPr id="33" name="Oval 32"/>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4"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257">
                <a:lnSpc>
                  <a:spcPct val="90000"/>
                </a:lnSpc>
                <a:spcBef>
                  <a:spcPct val="0"/>
                </a:spcBef>
                <a:spcAft>
                  <a:spcPct val="35000"/>
                </a:spcAft>
              </a:pPr>
              <a:r>
                <a:rPr lang="fi-FI" sz="2351" dirty="0"/>
                <a:t>2</a:t>
              </a:r>
              <a:endParaRPr lang="en-US" sz="2351" dirty="0"/>
            </a:p>
          </p:txBody>
        </p:sp>
      </p:grpSp>
      <p:cxnSp>
        <p:nvCxnSpPr>
          <p:cNvPr id="35" name="Straight Connector 34"/>
          <p:cNvCxnSpPr/>
          <p:nvPr/>
        </p:nvCxnSpPr>
        <p:spPr>
          <a:xfrm flipH="1">
            <a:off x="6765577" y="1718330"/>
            <a:ext cx="474819" cy="690824"/>
          </a:xfrm>
          <a:prstGeom prst="line">
            <a:avLst/>
          </a:prstGeom>
          <a:ln w="15875">
            <a:solidFill>
              <a:schemeClr val="tx1">
                <a:lumMod val="50000"/>
                <a:lumOff val="50000"/>
              </a:schemeClr>
            </a:solidFill>
            <a:tailEnd type="oval"/>
          </a:ln>
        </p:spPr>
        <p:style>
          <a:lnRef idx="1">
            <a:schemeClr val="dk1"/>
          </a:lnRef>
          <a:fillRef idx="0">
            <a:schemeClr val="dk1"/>
          </a:fillRef>
          <a:effectRef idx="0">
            <a:schemeClr val="dk1"/>
          </a:effectRef>
          <a:fontRef idx="minor">
            <a:schemeClr val="tx1"/>
          </a:fontRef>
        </p:style>
      </p:cxnSp>
      <p:sp>
        <p:nvSpPr>
          <p:cNvPr id="36" name="TextBox 4"/>
          <p:cNvSpPr txBox="1"/>
          <p:nvPr/>
        </p:nvSpPr>
        <p:spPr>
          <a:xfrm>
            <a:off x="7145015" y="1246270"/>
            <a:ext cx="3556364" cy="919149"/>
          </a:xfrm>
          <a:prstGeom prst="rect">
            <a:avLst/>
          </a:prstGeom>
          <a:solidFill>
            <a:srgbClr val="505050"/>
          </a:solidFill>
          <a:ln w="19050">
            <a:noFill/>
            <a:prstDash val="solid"/>
            <a:miter lim="800000"/>
          </a:ln>
          <a:effectLst/>
        </p:spPr>
        <p:txBody>
          <a:bodyPr wrap="square" lIns="57040" tIns="28521" rIns="91266" bIns="28521"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fi-FI" sz="1400" dirty="0">
                <a:solidFill>
                  <a:schemeClr val="bg1"/>
                </a:solidFill>
              </a:rPr>
              <a:t>Association of client side rendering enbedding to field, view or web part, so that client side library is included to the rendering process when content is viewed.</a:t>
            </a:r>
            <a:endParaRPr lang="en-US" sz="1400" dirty="0">
              <a:solidFill>
                <a:schemeClr val="bg1"/>
              </a:solidFill>
            </a:endParaRPr>
          </a:p>
        </p:txBody>
      </p:sp>
      <p:cxnSp>
        <p:nvCxnSpPr>
          <p:cNvPr id="37" name="Straight Arrow Connector 36"/>
          <p:cNvCxnSpPr/>
          <p:nvPr/>
        </p:nvCxnSpPr>
        <p:spPr>
          <a:xfrm flipV="1">
            <a:off x="5398347" y="2508059"/>
            <a:ext cx="2602802" cy="1"/>
          </a:xfrm>
          <a:prstGeom prst="straightConnector1">
            <a:avLst/>
          </a:prstGeom>
          <a:ln w="53975">
            <a:solidFill>
              <a:schemeClr val="bg1">
                <a:lumMod val="65000"/>
              </a:schemeClr>
            </a:solidFill>
            <a:prstDash val="sysDash"/>
            <a:tailEnd type="stealth" w="lg" len="lg"/>
          </a:ln>
          <a:effectLst/>
        </p:spPr>
        <p:style>
          <a:lnRef idx="1">
            <a:schemeClr val="accent4"/>
          </a:lnRef>
          <a:fillRef idx="0">
            <a:schemeClr val="accent4"/>
          </a:fillRef>
          <a:effectRef idx="0">
            <a:schemeClr val="accent4"/>
          </a:effectRef>
          <a:fontRef idx="minor">
            <a:schemeClr val="tx1"/>
          </a:fontRef>
        </p:style>
      </p:cxnSp>
      <p:grpSp>
        <p:nvGrpSpPr>
          <p:cNvPr id="38" name="Group 37"/>
          <p:cNvGrpSpPr/>
          <p:nvPr/>
        </p:nvGrpSpPr>
        <p:grpSpPr>
          <a:xfrm>
            <a:off x="5617629" y="2156498"/>
            <a:ext cx="514267" cy="514267"/>
            <a:chOff x="492" y="17985"/>
            <a:chExt cx="524853" cy="524853"/>
          </a:xfrm>
        </p:grpSpPr>
        <p:sp>
          <p:nvSpPr>
            <p:cNvPr id="39" name="Oval 38"/>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0"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257">
                <a:lnSpc>
                  <a:spcPct val="90000"/>
                </a:lnSpc>
                <a:spcBef>
                  <a:spcPct val="0"/>
                </a:spcBef>
                <a:spcAft>
                  <a:spcPct val="35000"/>
                </a:spcAft>
              </a:pPr>
              <a:r>
                <a:rPr lang="fi-FI" sz="2351" dirty="0"/>
                <a:t>1</a:t>
              </a:r>
              <a:endParaRPr lang="en-US" sz="2351" dirty="0"/>
            </a:p>
          </p:txBody>
        </p:sp>
      </p:grpSp>
      <p:sp>
        <p:nvSpPr>
          <p:cNvPr id="41" name="TextBox 40"/>
          <p:cNvSpPr txBox="1"/>
          <p:nvPr/>
        </p:nvSpPr>
        <p:spPr>
          <a:xfrm>
            <a:off x="5939923" y="3127835"/>
            <a:ext cx="1651304" cy="369108"/>
          </a:xfrm>
          <a:prstGeom prst="rect">
            <a:avLst/>
          </a:prstGeom>
          <a:noFill/>
        </p:spPr>
        <p:txBody>
          <a:bodyPr wrap="none" lIns="0" tIns="0" rIns="0" bIns="0" rtlCol="0">
            <a:spAutoFit/>
          </a:bodyPr>
          <a:lstStyle/>
          <a:p>
            <a:r>
              <a:rPr lang="fi-FI" sz="2399" spc="-70" dirty="0">
                <a:solidFill>
                  <a:schemeClr val="bg1">
                    <a:lumMod val="50000"/>
                  </a:schemeClr>
                </a:solidFill>
                <a:latin typeface="+mj-lt"/>
              </a:rPr>
              <a:t>CSOM / REST</a:t>
            </a:r>
            <a:endParaRPr lang="en-GB" sz="2399" spc="-70" dirty="0">
              <a:solidFill>
                <a:schemeClr val="bg1">
                  <a:lumMod val="50000"/>
                </a:schemeClr>
              </a:solidFill>
              <a:latin typeface="+mj-lt"/>
            </a:endParaRPr>
          </a:p>
        </p:txBody>
      </p:sp>
      <p:cxnSp>
        <p:nvCxnSpPr>
          <p:cNvPr id="42" name="Straight Arrow Connector 41"/>
          <p:cNvCxnSpPr/>
          <p:nvPr/>
        </p:nvCxnSpPr>
        <p:spPr>
          <a:xfrm flipV="1">
            <a:off x="4763350" y="4287238"/>
            <a:ext cx="4685946" cy="15218"/>
          </a:xfrm>
          <a:prstGeom prst="straightConnector1">
            <a:avLst/>
          </a:prstGeom>
          <a:ln w="28575">
            <a:solidFill>
              <a:schemeClr val="accent1"/>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43" name="TextBox 42"/>
          <p:cNvSpPr txBox="1"/>
          <p:nvPr/>
        </p:nvSpPr>
        <p:spPr>
          <a:xfrm>
            <a:off x="6646665" y="4343172"/>
            <a:ext cx="1158028" cy="215388"/>
          </a:xfrm>
          <a:prstGeom prst="rect">
            <a:avLst/>
          </a:prstGeom>
          <a:noFill/>
        </p:spPr>
        <p:txBody>
          <a:bodyPr wrap="none" lIns="0" tIns="0" rIns="0" bIns="0" rtlCol="0">
            <a:spAutoFit/>
          </a:bodyPr>
          <a:lstStyle/>
          <a:p>
            <a:r>
              <a:rPr lang="en-US" sz="1400" spc="-70" dirty="0">
                <a:solidFill>
                  <a:schemeClr val="tx1">
                    <a:lumMod val="65000"/>
                    <a:lumOff val="35000"/>
                  </a:schemeClr>
                </a:solidFill>
              </a:rPr>
              <a:t>&lt;&lt;Reference&gt;&gt;</a:t>
            </a:r>
          </a:p>
        </p:txBody>
      </p:sp>
      <p:cxnSp>
        <p:nvCxnSpPr>
          <p:cNvPr id="44" name="Straight Connector 43"/>
          <p:cNvCxnSpPr/>
          <p:nvPr/>
        </p:nvCxnSpPr>
        <p:spPr>
          <a:xfrm flipV="1">
            <a:off x="7832167" y="4399615"/>
            <a:ext cx="764633" cy="807240"/>
          </a:xfrm>
          <a:prstGeom prst="line">
            <a:avLst/>
          </a:prstGeom>
          <a:ln w="15875">
            <a:solidFill>
              <a:schemeClr val="tx1">
                <a:lumMod val="50000"/>
                <a:lumOff val="50000"/>
              </a:schemeClr>
            </a:solidFill>
            <a:tailEnd type="oval"/>
          </a:ln>
        </p:spPr>
        <p:style>
          <a:lnRef idx="1">
            <a:schemeClr val="dk1"/>
          </a:lnRef>
          <a:fillRef idx="0">
            <a:schemeClr val="dk1"/>
          </a:fillRef>
          <a:effectRef idx="0">
            <a:schemeClr val="dk1"/>
          </a:effectRef>
          <a:fontRef idx="minor">
            <a:schemeClr val="tx1"/>
          </a:fontRef>
        </p:style>
      </p:cxnSp>
      <p:sp>
        <p:nvSpPr>
          <p:cNvPr id="45" name="TextBox 4"/>
          <p:cNvSpPr txBox="1"/>
          <p:nvPr/>
        </p:nvSpPr>
        <p:spPr>
          <a:xfrm>
            <a:off x="4804793" y="4633720"/>
            <a:ext cx="4118406" cy="1565704"/>
          </a:xfrm>
          <a:prstGeom prst="rect">
            <a:avLst/>
          </a:prstGeom>
          <a:solidFill>
            <a:srgbClr val="505050"/>
          </a:solidFill>
          <a:ln w="19050">
            <a:noFill/>
            <a:prstDash val="solid"/>
            <a:miter lim="800000"/>
          </a:ln>
          <a:effectLst/>
        </p:spPr>
        <p:txBody>
          <a:bodyPr wrap="square" lIns="57040" tIns="28521" rIns="91266" bIns="28521"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fi-FI" sz="1400" dirty="0">
                <a:solidFill>
                  <a:schemeClr val="bg1"/>
                </a:solidFill>
              </a:rPr>
              <a:t>UX component or elements are rendered using CSOM with JavaScript stored either in SharePoint site or referenced from provider hosted add-in side. </a:t>
            </a:r>
          </a:p>
          <a:p>
            <a:pPr marL="0" lvl="1"/>
            <a:endParaRPr lang="fi-FI" sz="1400" dirty="0">
              <a:solidFill>
                <a:schemeClr val="bg1"/>
              </a:solidFill>
            </a:endParaRPr>
          </a:p>
          <a:p>
            <a:pPr marL="0" lvl="1"/>
            <a:r>
              <a:rPr lang="fi-FI" sz="1400" dirty="0">
                <a:solidFill>
                  <a:schemeClr val="bg1"/>
                </a:solidFill>
              </a:rPr>
              <a:t>JavaScript will override the detault read or edit experience of the functionality.</a:t>
            </a:r>
            <a:endParaRPr lang="en-US" sz="1400" dirty="0">
              <a:solidFill>
                <a:schemeClr val="bg1"/>
              </a:solidFill>
            </a:endParaRPr>
          </a:p>
        </p:txBody>
      </p:sp>
      <p:grpSp>
        <p:nvGrpSpPr>
          <p:cNvPr id="46" name="Group 45"/>
          <p:cNvGrpSpPr/>
          <p:nvPr/>
        </p:nvGrpSpPr>
        <p:grpSpPr>
          <a:xfrm>
            <a:off x="9956931" y="4376154"/>
            <a:ext cx="514267" cy="514267"/>
            <a:chOff x="492" y="17985"/>
            <a:chExt cx="524853" cy="524853"/>
          </a:xfrm>
        </p:grpSpPr>
        <p:sp>
          <p:nvSpPr>
            <p:cNvPr id="47" name="Oval 46"/>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8"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257">
                <a:lnSpc>
                  <a:spcPct val="90000"/>
                </a:lnSpc>
                <a:spcBef>
                  <a:spcPct val="0"/>
                </a:spcBef>
                <a:spcAft>
                  <a:spcPct val="35000"/>
                </a:spcAft>
              </a:pPr>
              <a:r>
                <a:rPr lang="fi-FI" sz="2351" dirty="0"/>
                <a:t>3</a:t>
              </a:r>
              <a:endParaRPr lang="en-US" sz="2351" dirty="0"/>
            </a:p>
          </p:txBody>
        </p:sp>
      </p:grpSp>
    </p:spTree>
    <p:extLst>
      <p:ext uri="{BB962C8B-B14F-4D97-AF65-F5344CB8AC3E}">
        <p14:creationId xmlns:p14="http://schemas.microsoft.com/office/powerpoint/2010/main" val="2856312743"/>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1000"/>
                                        <p:tgtEl>
                                          <p:spTgt spid="37"/>
                                        </p:tgtEl>
                                      </p:cBhvr>
                                    </p:animEffect>
                                    <p:anim calcmode="lin" valueType="num">
                                      <p:cBhvr>
                                        <p:cTn id="13" dur="1000" fill="hold"/>
                                        <p:tgtEl>
                                          <p:spTgt spid="37"/>
                                        </p:tgtEl>
                                        <p:attrNameLst>
                                          <p:attrName>ppt_x</p:attrName>
                                        </p:attrNameLst>
                                      </p:cBhvr>
                                      <p:tavLst>
                                        <p:tav tm="0">
                                          <p:val>
                                            <p:strVal val="#ppt_x"/>
                                          </p:val>
                                        </p:tav>
                                        <p:tav tm="100000">
                                          <p:val>
                                            <p:strVal val="#ppt_x"/>
                                          </p:val>
                                        </p:tav>
                                      </p:tavLst>
                                    </p:anim>
                                    <p:anim calcmode="lin" valueType="num">
                                      <p:cBhvr>
                                        <p:cTn id="14" dur="1000" fill="hold"/>
                                        <p:tgtEl>
                                          <p:spTgt spid="37"/>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fade">
                                      <p:cBhvr>
                                        <p:cTn id="17" dur="1000"/>
                                        <p:tgtEl>
                                          <p:spTgt spid="36"/>
                                        </p:tgtEl>
                                      </p:cBhvr>
                                    </p:animEffect>
                                    <p:anim calcmode="lin" valueType="num">
                                      <p:cBhvr>
                                        <p:cTn id="18" dur="1000" fill="hold"/>
                                        <p:tgtEl>
                                          <p:spTgt spid="36"/>
                                        </p:tgtEl>
                                        <p:attrNameLst>
                                          <p:attrName>ppt_x</p:attrName>
                                        </p:attrNameLst>
                                      </p:cBhvr>
                                      <p:tavLst>
                                        <p:tav tm="0">
                                          <p:val>
                                            <p:strVal val="#ppt_x"/>
                                          </p:val>
                                        </p:tav>
                                        <p:tav tm="100000">
                                          <p:val>
                                            <p:strVal val="#ppt_x"/>
                                          </p:val>
                                        </p:tav>
                                      </p:tavLst>
                                    </p:anim>
                                    <p:anim calcmode="lin" valueType="num">
                                      <p:cBhvr>
                                        <p:cTn id="19" dur="1000" fill="hold"/>
                                        <p:tgtEl>
                                          <p:spTgt spid="36"/>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fade">
                                      <p:cBhvr>
                                        <p:cTn id="22" dur="1000"/>
                                        <p:tgtEl>
                                          <p:spTgt spid="35"/>
                                        </p:tgtEl>
                                      </p:cBhvr>
                                    </p:animEffect>
                                    <p:anim calcmode="lin" valueType="num">
                                      <p:cBhvr>
                                        <p:cTn id="23" dur="1000" fill="hold"/>
                                        <p:tgtEl>
                                          <p:spTgt spid="35"/>
                                        </p:tgtEl>
                                        <p:attrNameLst>
                                          <p:attrName>ppt_x</p:attrName>
                                        </p:attrNameLst>
                                      </p:cBhvr>
                                      <p:tavLst>
                                        <p:tav tm="0">
                                          <p:val>
                                            <p:strVal val="#ppt_x"/>
                                          </p:val>
                                        </p:tav>
                                        <p:tav tm="100000">
                                          <p:val>
                                            <p:strVal val="#ppt_x"/>
                                          </p:val>
                                        </p:tav>
                                      </p:tavLst>
                                    </p:anim>
                                    <p:anim calcmode="lin" valueType="num">
                                      <p:cBhvr>
                                        <p:cTn id="24"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32"/>
                                        </p:tgtEl>
                                        <p:attrNameLst>
                                          <p:attrName>style.visibility</p:attrName>
                                        </p:attrNameLst>
                                      </p:cBhvr>
                                      <p:to>
                                        <p:strVal val="visible"/>
                                      </p:to>
                                    </p:set>
                                    <p:animEffect transition="in" filter="fade">
                                      <p:cBhvr>
                                        <p:cTn id="29" dur="1000"/>
                                        <p:tgtEl>
                                          <p:spTgt spid="32"/>
                                        </p:tgtEl>
                                      </p:cBhvr>
                                    </p:animEffect>
                                    <p:anim calcmode="lin" valueType="num">
                                      <p:cBhvr>
                                        <p:cTn id="30" dur="1000" fill="hold"/>
                                        <p:tgtEl>
                                          <p:spTgt spid="32"/>
                                        </p:tgtEl>
                                        <p:attrNameLst>
                                          <p:attrName>ppt_x</p:attrName>
                                        </p:attrNameLst>
                                      </p:cBhvr>
                                      <p:tavLst>
                                        <p:tav tm="0">
                                          <p:val>
                                            <p:strVal val="#ppt_x"/>
                                          </p:val>
                                        </p:tav>
                                        <p:tav tm="100000">
                                          <p:val>
                                            <p:strVal val="#ppt_x"/>
                                          </p:val>
                                        </p:tav>
                                      </p:tavLst>
                                    </p:anim>
                                    <p:anim calcmode="lin" valueType="num">
                                      <p:cBhvr>
                                        <p:cTn id="31" dur="1000" fill="hold"/>
                                        <p:tgtEl>
                                          <p:spTgt spid="32"/>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41"/>
                                        </p:tgtEl>
                                        <p:attrNameLst>
                                          <p:attrName>style.visibility</p:attrName>
                                        </p:attrNameLst>
                                      </p:cBhvr>
                                      <p:to>
                                        <p:strVal val="visible"/>
                                      </p:to>
                                    </p:set>
                                    <p:animEffect transition="in" filter="fade">
                                      <p:cBhvr>
                                        <p:cTn id="34" dur="1000"/>
                                        <p:tgtEl>
                                          <p:spTgt spid="41"/>
                                        </p:tgtEl>
                                      </p:cBhvr>
                                    </p:animEffect>
                                    <p:anim calcmode="lin" valueType="num">
                                      <p:cBhvr>
                                        <p:cTn id="35" dur="1000" fill="hold"/>
                                        <p:tgtEl>
                                          <p:spTgt spid="41"/>
                                        </p:tgtEl>
                                        <p:attrNameLst>
                                          <p:attrName>ppt_x</p:attrName>
                                        </p:attrNameLst>
                                      </p:cBhvr>
                                      <p:tavLst>
                                        <p:tav tm="0">
                                          <p:val>
                                            <p:strVal val="#ppt_x"/>
                                          </p:val>
                                        </p:tav>
                                        <p:tav tm="100000">
                                          <p:val>
                                            <p:strVal val="#ppt_x"/>
                                          </p:val>
                                        </p:tav>
                                      </p:tavLst>
                                    </p:anim>
                                    <p:anim calcmode="lin" valueType="num">
                                      <p:cBhvr>
                                        <p:cTn id="36" dur="1000" fill="hold"/>
                                        <p:tgtEl>
                                          <p:spTgt spid="41"/>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31"/>
                                        </p:tgtEl>
                                        <p:attrNameLst>
                                          <p:attrName>style.visibility</p:attrName>
                                        </p:attrNameLst>
                                      </p:cBhvr>
                                      <p:to>
                                        <p:strVal val="visible"/>
                                      </p:to>
                                    </p:set>
                                    <p:animEffect transition="in" filter="fade">
                                      <p:cBhvr>
                                        <p:cTn id="39" dur="1000"/>
                                        <p:tgtEl>
                                          <p:spTgt spid="31"/>
                                        </p:tgtEl>
                                      </p:cBhvr>
                                    </p:animEffect>
                                    <p:anim calcmode="lin" valueType="num">
                                      <p:cBhvr>
                                        <p:cTn id="40" dur="1000" fill="hold"/>
                                        <p:tgtEl>
                                          <p:spTgt spid="31"/>
                                        </p:tgtEl>
                                        <p:attrNameLst>
                                          <p:attrName>ppt_x</p:attrName>
                                        </p:attrNameLst>
                                      </p:cBhvr>
                                      <p:tavLst>
                                        <p:tav tm="0">
                                          <p:val>
                                            <p:strVal val="#ppt_x"/>
                                          </p:val>
                                        </p:tav>
                                        <p:tav tm="100000">
                                          <p:val>
                                            <p:strVal val="#ppt_x"/>
                                          </p:val>
                                        </p:tav>
                                      </p:tavLst>
                                    </p:anim>
                                    <p:anim calcmode="lin" valueType="num">
                                      <p:cBhvr>
                                        <p:cTn id="41"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nodeType="clickEffect">
                                  <p:stCondLst>
                                    <p:cond delay="0"/>
                                  </p:stCondLst>
                                  <p:childTnLst>
                                    <p:set>
                                      <p:cBhvr>
                                        <p:cTn id="45" dur="1" fill="hold">
                                          <p:stCondLst>
                                            <p:cond delay="0"/>
                                          </p:stCondLst>
                                        </p:cTn>
                                        <p:tgtEl>
                                          <p:spTgt spid="4"/>
                                        </p:tgtEl>
                                        <p:attrNameLst>
                                          <p:attrName>style.visibility</p:attrName>
                                        </p:attrNameLst>
                                      </p:cBhvr>
                                      <p:to>
                                        <p:strVal val="visible"/>
                                      </p:to>
                                    </p:set>
                                    <p:animEffect transition="in" filter="fade">
                                      <p:cBhvr>
                                        <p:cTn id="46" dur="1000"/>
                                        <p:tgtEl>
                                          <p:spTgt spid="4"/>
                                        </p:tgtEl>
                                      </p:cBhvr>
                                    </p:animEffect>
                                    <p:anim calcmode="lin" valueType="num">
                                      <p:cBhvr>
                                        <p:cTn id="47" dur="1000" fill="hold"/>
                                        <p:tgtEl>
                                          <p:spTgt spid="4"/>
                                        </p:tgtEl>
                                        <p:attrNameLst>
                                          <p:attrName>ppt_x</p:attrName>
                                        </p:attrNameLst>
                                      </p:cBhvr>
                                      <p:tavLst>
                                        <p:tav tm="0">
                                          <p:val>
                                            <p:strVal val="#ppt_x"/>
                                          </p:val>
                                        </p:tav>
                                        <p:tav tm="100000">
                                          <p:val>
                                            <p:strVal val="#ppt_x"/>
                                          </p:val>
                                        </p:tav>
                                      </p:tavLst>
                                    </p:anim>
                                    <p:anim calcmode="lin" valueType="num">
                                      <p:cBhvr>
                                        <p:cTn id="48" dur="1000" fill="hold"/>
                                        <p:tgtEl>
                                          <p:spTgt spid="4"/>
                                        </p:tgtEl>
                                        <p:attrNameLst>
                                          <p:attrName>ppt_y</p:attrName>
                                        </p:attrNameLst>
                                      </p:cBhvr>
                                      <p:tavLst>
                                        <p:tav tm="0">
                                          <p:val>
                                            <p:strVal val="#ppt_y+.1"/>
                                          </p:val>
                                        </p:tav>
                                        <p:tav tm="100000">
                                          <p:val>
                                            <p:strVal val="#ppt_y"/>
                                          </p:val>
                                        </p:tav>
                                      </p:tavLst>
                                    </p:anim>
                                  </p:childTnLst>
                                </p:cTn>
                              </p:par>
                              <p:par>
                                <p:cTn id="49" presetID="42" presetClass="entr" presetSubtype="0" fill="hold" nodeType="withEffect">
                                  <p:stCondLst>
                                    <p:cond delay="0"/>
                                  </p:stCondLst>
                                  <p:childTnLst>
                                    <p:set>
                                      <p:cBhvr>
                                        <p:cTn id="50" dur="1" fill="hold">
                                          <p:stCondLst>
                                            <p:cond delay="0"/>
                                          </p:stCondLst>
                                        </p:cTn>
                                        <p:tgtEl>
                                          <p:spTgt spid="42"/>
                                        </p:tgtEl>
                                        <p:attrNameLst>
                                          <p:attrName>style.visibility</p:attrName>
                                        </p:attrNameLst>
                                      </p:cBhvr>
                                      <p:to>
                                        <p:strVal val="visible"/>
                                      </p:to>
                                    </p:set>
                                    <p:animEffect transition="in" filter="fade">
                                      <p:cBhvr>
                                        <p:cTn id="51" dur="1000"/>
                                        <p:tgtEl>
                                          <p:spTgt spid="42"/>
                                        </p:tgtEl>
                                      </p:cBhvr>
                                    </p:animEffect>
                                    <p:anim calcmode="lin" valueType="num">
                                      <p:cBhvr>
                                        <p:cTn id="52" dur="1000" fill="hold"/>
                                        <p:tgtEl>
                                          <p:spTgt spid="42"/>
                                        </p:tgtEl>
                                        <p:attrNameLst>
                                          <p:attrName>ppt_x</p:attrName>
                                        </p:attrNameLst>
                                      </p:cBhvr>
                                      <p:tavLst>
                                        <p:tav tm="0">
                                          <p:val>
                                            <p:strVal val="#ppt_x"/>
                                          </p:val>
                                        </p:tav>
                                        <p:tav tm="100000">
                                          <p:val>
                                            <p:strVal val="#ppt_x"/>
                                          </p:val>
                                        </p:tav>
                                      </p:tavLst>
                                    </p:anim>
                                    <p:anim calcmode="lin" valueType="num">
                                      <p:cBhvr>
                                        <p:cTn id="53" dur="1000" fill="hold"/>
                                        <p:tgtEl>
                                          <p:spTgt spid="42"/>
                                        </p:tgtEl>
                                        <p:attrNameLst>
                                          <p:attrName>ppt_y</p:attrName>
                                        </p:attrNameLst>
                                      </p:cBhvr>
                                      <p:tavLst>
                                        <p:tav tm="0">
                                          <p:val>
                                            <p:strVal val="#ppt_y+.1"/>
                                          </p:val>
                                        </p:tav>
                                        <p:tav tm="100000">
                                          <p:val>
                                            <p:strVal val="#ppt_y"/>
                                          </p:val>
                                        </p:tav>
                                      </p:tavLst>
                                    </p:anim>
                                  </p:childTnLst>
                                </p:cTn>
                              </p:par>
                              <p:par>
                                <p:cTn id="54" presetID="42" presetClass="entr" presetSubtype="0" fill="hold" nodeType="withEffect">
                                  <p:stCondLst>
                                    <p:cond delay="0"/>
                                  </p:stCondLst>
                                  <p:childTnLst>
                                    <p:set>
                                      <p:cBhvr>
                                        <p:cTn id="55" dur="1" fill="hold">
                                          <p:stCondLst>
                                            <p:cond delay="0"/>
                                          </p:stCondLst>
                                        </p:cTn>
                                        <p:tgtEl>
                                          <p:spTgt spid="5"/>
                                        </p:tgtEl>
                                        <p:attrNameLst>
                                          <p:attrName>style.visibility</p:attrName>
                                        </p:attrNameLst>
                                      </p:cBhvr>
                                      <p:to>
                                        <p:strVal val="visible"/>
                                      </p:to>
                                    </p:set>
                                    <p:animEffect transition="in" filter="fade">
                                      <p:cBhvr>
                                        <p:cTn id="56" dur="1000"/>
                                        <p:tgtEl>
                                          <p:spTgt spid="5"/>
                                        </p:tgtEl>
                                      </p:cBhvr>
                                    </p:animEffect>
                                    <p:anim calcmode="lin" valueType="num">
                                      <p:cBhvr>
                                        <p:cTn id="57" dur="1000" fill="hold"/>
                                        <p:tgtEl>
                                          <p:spTgt spid="5"/>
                                        </p:tgtEl>
                                        <p:attrNameLst>
                                          <p:attrName>ppt_x</p:attrName>
                                        </p:attrNameLst>
                                      </p:cBhvr>
                                      <p:tavLst>
                                        <p:tav tm="0">
                                          <p:val>
                                            <p:strVal val="#ppt_x"/>
                                          </p:val>
                                        </p:tav>
                                        <p:tav tm="100000">
                                          <p:val>
                                            <p:strVal val="#ppt_x"/>
                                          </p:val>
                                        </p:tav>
                                      </p:tavLst>
                                    </p:anim>
                                    <p:anim calcmode="lin" valueType="num">
                                      <p:cBhvr>
                                        <p:cTn id="58" dur="1000" fill="hold"/>
                                        <p:tgtEl>
                                          <p:spTgt spid="5"/>
                                        </p:tgtEl>
                                        <p:attrNameLst>
                                          <p:attrName>ppt_y</p:attrName>
                                        </p:attrNameLst>
                                      </p:cBhvr>
                                      <p:tavLst>
                                        <p:tav tm="0">
                                          <p:val>
                                            <p:strVal val="#ppt_y+.1"/>
                                          </p:val>
                                        </p:tav>
                                        <p:tav tm="100000">
                                          <p:val>
                                            <p:strVal val="#ppt_y"/>
                                          </p:val>
                                        </p:tav>
                                      </p:tavLst>
                                    </p:anim>
                                  </p:childTnLst>
                                </p:cTn>
                              </p:par>
                              <p:par>
                                <p:cTn id="59" presetID="42" presetClass="entr" presetSubtype="0" fill="hold" nodeType="withEffect">
                                  <p:stCondLst>
                                    <p:cond delay="0"/>
                                  </p:stCondLst>
                                  <p:childTnLst>
                                    <p:set>
                                      <p:cBhvr>
                                        <p:cTn id="60" dur="1" fill="hold">
                                          <p:stCondLst>
                                            <p:cond delay="0"/>
                                          </p:stCondLst>
                                        </p:cTn>
                                        <p:tgtEl>
                                          <p:spTgt spid="46"/>
                                        </p:tgtEl>
                                        <p:attrNameLst>
                                          <p:attrName>style.visibility</p:attrName>
                                        </p:attrNameLst>
                                      </p:cBhvr>
                                      <p:to>
                                        <p:strVal val="visible"/>
                                      </p:to>
                                    </p:set>
                                    <p:animEffect transition="in" filter="fade">
                                      <p:cBhvr>
                                        <p:cTn id="61" dur="1000"/>
                                        <p:tgtEl>
                                          <p:spTgt spid="46"/>
                                        </p:tgtEl>
                                      </p:cBhvr>
                                    </p:animEffect>
                                    <p:anim calcmode="lin" valueType="num">
                                      <p:cBhvr>
                                        <p:cTn id="62" dur="1000" fill="hold"/>
                                        <p:tgtEl>
                                          <p:spTgt spid="46"/>
                                        </p:tgtEl>
                                        <p:attrNameLst>
                                          <p:attrName>ppt_x</p:attrName>
                                        </p:attrNameLst>
                                      </p:cBhvr>
                                      <p:tavLst>
                                        <p:tav tm="0">
                                          <p:val>
                                            <p:strVal val="#ppt_x"/>
                                          </p:val>
                                        </p:tav>
                                        <p:tav tm="100000">
                                          <p:val>
                                            <p:strVal val="#ppt_x"/>
                                          </p:val>
                                        </p:tav>
                                      </p:tavLst>
                                    </p:anim>
                                    <p:anim calcmode="lin" valueType="num">
                                      <p:cBhvr>
                                        <p:cTn id="63" dur="1000" fill="hold"/>
                                        <p:tgtEl>
                                          <p:spTgt spid="46"/>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0"/>
                                  </p:stCondLst>
                                  <p:childTnLst>
                                    <p:set>
                                      <p:cBhvr>
                                        <p:cTn id="65" dur="1" fill="hold">
                                          <p:stCondLst>
                                            <p:cond delay="0"/>
                                          </p:stCondLst>
                                        </p:cTn>
                                        <p:tgtEl>
                                          <p:spTgt spid="45"/>
                                        </p:tgtEl>
                                        <p:attrNameLst>
                                          <p:attrName>style.visibility</p:attrName>
                                        </p:attrNameLst>
                                      </p:cBhvr>
                                      <p:to>
                                        <p:strVal val="visible"/>
                                      </p:to>
                                    </p:set>
                                    <p:animEffect transition="in" filter="fade">
                                      <p:cBhvr>
                                        <p:cTn id="66" dur="1000"/>
                                        <p:tgtEl>
                                          <p:spTgt spid="45"/>
                                        </p:tgtEl>
                                      </p:cBhvr>
                                    </p:animEffect>
                                    <p:anim calcmode="lin" valueType="num">
                                      <p:cBhvr>
                                        <p:cTn id="67" dur="1000" fill="hold"/>
                                        <p:tgtEl>
                                          <p:spTgt spid="45"/>
                                        </p:tgtEl>
                                        <p:attrNameLst>
                                          <p:attrName>ppt_x</p:attrName>
                                        </p:attrNameLst>
                                      </p:cBhvr>
                                      <p:tavLst>
                                        <p:tav tm="0">
                                          <p:val>
                                            <p:strVal val="#ppt_x"/>
                                          </p:val>
                                        </p:tav>
                                        <p:tav tm="100000">
                                          <p:val>
                                            <p:strVal val="#ppt_x"/>
                                          </p:val>
                                        </p:tav>
                                      </p:tavLst>
                                    </p:anim>
                                    <p:anim calcmode="lin" valueType="num">
                                      <p:cBhvr>
                                        <p:cTn id="68" dur="1000" fill="hold"/>
                                        <p:tgtEl>
                                          <p:spTgt spid="45"/>
                                        </p:tgtEl>
                                        <p:attrNameLst>
                                          <p:attrName>ppt_y</p:attrName>
                                        </p:attrNameLst>
                                      </p:cBhvr>
                                      <p:tavLst>
                                        <p:tav tm="0">
                                          <p:val>
                                            <p:strVal val="#ppt_y+.1"/>
                                          </p:val>
                                        </p:tav>
                                        <p:tav tm="100000">
                                          <p:val>
                                            <p:strVal val="#ppt_y"/>
                                          </p:val>
                                        </p:tav>
                                      </p:tavLst>
                                    </p:anim>
                                  </p:childTnLst>
                                </p:cTn>
                              </p:par>
                              <p:par>
                                <p:cTn id="69" presetID="42" presetClass="entr" presetSubtype="0" fill="hold" nodeType="withEffect">
                                  <p:stCondLst>
                                    <p:cond delay="0"/>
                                  </p:stCondLst>
                                  <p:childTnLst>
                                    <p:set>
                                      <p:cBhvr>
                                        <p:cTn id="70" dur="1" fill="hold">
                                          <p:stCondLst>
                                            <p:cond delay="0"/>
                                          </p:stCondLst>
                                        </p:cTn>
                                        <p:tgtEl>
                                          <p:spTgt spid="44"/>
                                        </p:tgtEl>
                                        <p:attrNameLst>
                                          <p:attrName>style.visibility</p:attrName>
                                        </p:attrNameLst>
                                      </p:cBhvr>
                                      <p:to>
                                        <p:strVal val="visible"/>
                                      </p:to>
                                    </p:set>
                                    <p:animEffect transition="in" filter="fade">
                                      <p:cBhvr>
                                        <p:cTn id="71" dur="1000"/>
                                        <p:tgtEl>
                                          <p:spTgt spid="44"/>
                                        </p:tgtEl>
                                      </p:cBhvr>
                                    </p:animEffect>
                                    <p:anim calcmode="lin" valueType="num">
                                      <p:cBhvr>
                                        <p:cTn id="72" dur="1000" fill="hold"/>
                                        <p:tgtEl>
                                          <p:spTgt spid="44"/>
                                        </p:tgtEl>
                                        <p:attrNameLst>
                                          <p:attrName>ppt_x</p:attrName>
                                        </p:attrNameLst>
                                      </p:cBhvr>
                                      <p:tavLst>
                                        <p:tav tm="0">
                                          <p:val>
                                            <p:strVal val="#ppt_x"/>
                                          </p:val>
                                        </p:tav>
                                        <p:tav tm="100000">
                                          <p:val>
                                            <p:strVal val="#ppt_x"/>
                                          </p:val>
                                        </p:tav>
                                      </p:tavLst>
                                    </p:anim>
                                    <p:anim calcmode="lin" valueType="num">
                                      <p:cBhvr>
                                        <p:cTn id="73" dur="1000" fill="hold"/>
                                        <p:tgtEl>
                                          <p:spTgt spid="44"/>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0"/>
                                  </p:stCondLst>
                                  <p:childTnLst>
                                    <p:set>
                                      <p:cBhvr>
                                        <p:cTn id="75" dur="1" fill="hold">
                                          <p:stCondLst>
                                            <p:cond delay="0"/>
                                          </p:stCondLst>
                                        </p:cTn>
                                        <p:tgtEl>
                                          <p:spTgt spid="43"/>
                                        </p:tgtEl>
                                        <p:attrNameLst>
                                          <p:attrName>style.visibility</p:attrName>
                                        </p:attrNameLst>
                                      </p:cBhvr>
                                      <p:to>
                                        <p:strVal val="visible"/>
                                      </p:to>
                                    </p:set>
                                    <p:animEffect transition="in" filter="fade">
                                      <p:cBhvr>
                                        <p:cTn id="76" dur="1000"/>
                                        <p:tgtEl>
                                          <p:spTgt spid="43"/>
                                        </p:tgtEl>
                                      </p:cBhvr>
                                    </p:animEffect>
                                    <p:anim calcmode="lin" valueType="num">
                                      <p:cBhvr>
                                        <p:cTn id="77" dur="1000" fill="hold"/>
                                        <p:tgtEl>
                                          <p:spTgt spid="43"/>
                                        </p:tgtEl>
                                        <p:attrNameLst>
                                          <p:attrName>ppt_x</p:attrName>
                                        </p:attrNameLst>
                                      </p:cBhvr>
                                      <p:tavLst>
                                        <p:tav tm="0">
                                          <p:val>
                                            <p:strVal val="#ppt_x"/>
                                          </p:val>
                                        </p:tav>
                                        <p:tav tm="100000">
                                          <p:val>
                                            <p:strVal val="#ppt_x"/>
                                          </p:val>
                                        </p:tav>
                                      </p:tavLst>
                                    </p:anim>
                                    <p:anim calcmode="lin" valueType="num">
                                      <p:cBhvr>
                                        <p:cTn id="78"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41" grpId="0"/>
      <p:bldP spid="43" grpId="0"/>
      <p:bldP spid="45"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z="5998" dirty="0"/>
              <a:t>“Are site columns and views configured with the feature framework?”</a:t>
            </a:r>
            <a:endParaRPr lang="en-GB" sz="5998" dirty="0"/>
          </a:p>
        </p:txBody>
      </p:sp>
      <p:sp>
        <p:nvSpPr>
          <p:cNvPr id="4" name="TextBox 3"/>
          <p:cNvSpPr txBox="1"/>
          <p:nvPr/>
        </p:nvSpPr>
        <p:spPr>
          <a:xfrm>
            <a:off x="4426386" y="4792997"/>
            <a:ext cx="7141911" cy="1200016"/>
          </a:xfrm>
          <a:prstGeom prst="rect">
            <a:avLst/>
          </a:prstGeom>
          <a:noFill/>
        </p:spPr>
        <p:txBody>
          <a:bodyPr wrap="square" rtlCol="0">
            <a:spAutoFit/>
          </a:bodyPr>
          <a:lstStyle/>
          <a:p>
            <a:r>
              <a:rPr lang="en-US" sz="2399" dirty="0">
                <a:latin typeface="Segoe UI" panose="020B0502040204020203" pitchFamily="34" charset="0"/>
                <a:cs typeface="Segoe UI" panose="020B0502040204020203" pitchFamily="34" charset="0"/>
              </a:rPr>
              <a:t>You’d once again use the remote provisioning technique to apply the needed settings to site elements during site provisioning.</a:t>
            </a:r>
            <a:endParaRPr lang="en-GB" sz="2399" dirty="0">
              <a:latin typeface="Segoe UI" panose="020B0502040204020203" pitchFamily="34" charset="0"/>
              <a:cs typeface="Segoe UI" panose="020B0502040204020203" pitchFamily="34" charset="0"/>
            </a:endParaRPr>
          </a:p>
        </p:txBody>
      </p:sp>
      <p:sp>
        <p:nvSpPr>
          <p:cNvPr id="5" name="TextBox 4"/>
          <p:cNvSpPr txBox="1"/>
          <p:nvPr/>
        </p:nvSpPr>
        <p:spPr>
          <a:xfrm>
            <a:off x="4352665" y="3646840"/>
            <a:ext cx="1775985" cy="1323094"/>
          </a:xfrm>
          <a:prstGeom prst="rect">
            <a:avLst/>
          </a:prstGeom>
          <a:noFill/>
        </p:spPr>
        <p:txBody>
          <a:bodyPr wrap="none" rtlCol="0">
            <a:spAutoFit/>
          </a:bodyPr>
          <a:lstStyle/>
          <a:p>
            <a:r>
              <a:rPr lang="en-US" sz="7998" dirty="0">
                <a:latin typeface="Segoe UI" panose="020B0502040204020203" pitchFamily="34" charset="0"/>
                <a:cs typeface="Segoe UI" panose="020B0502040204020203" pitchFamily="34" charset="0"/>
              </a:rPr>
              <a:t>No.</a:t>
            </a:r>
            <a:endParaRPr lang="en-GB" sz="7998"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694895415"/>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0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3000"/>
                            </p:stCondLst>
                            <p:childTnLst>
                              <p:par>
                                <p:cTn id="11" presetID="42" presetClass="entr" presetSubtype="0" fill="hold" grpId="0" nodeType="afterEffect">
                                  <p:stCondLst>
                                    <p:cond delay="100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sz="2000" dirty="0">
                <a:latin typeface="Segoe UI Light" panose="020B0502040204020203" pitchFamily="34" charset="0"/>
                <a:cs typeface="Segoe UI Light" panose="020B0502040204020203" pitchFamily="34" charset="0"/>
              </a:rPr>
              <a:t>https://github.com/OfficeDev/PnP/tree/master/Samples/Branding.ClientSideRendering</a:t>
            </a:r>
          </a:p>
        </p:txBody>
      </p:sp>
      <p:sp>
        <p:nvSpPr>
          <p:cNvPr id="4" name="Text Placeholder 3"/>
          <p:cNvSpPr>
            <a:spLocks noGrp="1"/>
          </p:cNvSpPr>
          <p:nvPr>
            <p:ph type="body" sz="quarter" idx="10"/>
          </p:nvPr>
        </p:nvSpPr>
        <p:spPr/>
        <p:txBody>
          <a:bodyPr/>
          <a:lstStyle/>
          <a:p>
            <a:r>
              <a:rPr lang="fi-FI" dirty="0"/>
              <a:t>Demo</a:t>
            </a:r>
            <a:endParaRPr lang="en-GB" dirty="0"/>
          </a:p>
        </p:txBody>
      </p:sp>
      <p:sp>
        <p:nvSpPr>
          <p:cNvPr id="5" name="Text Placeholder 4"/>
          <p:cNvSpPr>
            <a:spLocks noGrp="1"/>
          </p:cNvSpPr>
          <p:nvPr>
            <p:ph type="body" sz="quarter" idx="11"/>
          </p:nvPr>
        </p:nvSpPr>
        <p:spPr/>
        <p:txBody>
          <a:bodyPr/>
          <a:lstStyle/>
          <a:p>
            <a:r>
              <a:rPr lang="en-US" dirty="0"/>
              <a:t>Client side rendering</a:t>
            </a:r>
            <a:endParaRPr lang="en-GB" dirty="0"/>
          </a:p>
        </p:txBody>
      </p:sp>
    </p:spTree>
    <p:extLst>
      <p:ext uri="{BB962C8B-B14F-4D97-AF65-F5344CB8AC3E}">
        <p14:creationId xmlns:p14="http://schemas.microsoft.com/office/powerpoint/2010/main" val="2484725397"/>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Recommendations</a:t>
            </a:r>
            <a:endParaRPr lang="en-US" dirty="0"/>
          </a:p>
        </p:txBody>
      </p:sp>
      <p:sp>
        <p:nvSpPr>
          <p:cNvPr id="17" name="Rectangle 16"/>
          <p:cNvSpPr/>
          <p:nvPr/>
        </p:nvSpPr>
        <p:spPr bwMode="auto">
          <a:xfrm>
            <a:off x="-1" y="2434949"/>
            <a:ext cx="12188825" cy="2160000"/>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4014" tIns="54014" rIns="54014" bIns="54014" numCol="1" spcCol="0" rtlCol="0" fromWordArt="0" anchor="b" anchorCtr="0" forceAA="0" compatLnSpc="1">
            <a:prstTxWarp prst="textNoShape">
              <a:avLst/>
            </a:prstTxWarp>
            <a:noAutofit/>
          </a:bodyPr>
          <a:lstStyle/>
          <a:p>
            <a:endParaRPr lang="en-US" sz="2000" dirty="0"/>
          </a:p>
        </p:txBody>
      </p:sp>
      <p:sp>
        <p:nvSpPr>
          <p:cNvPr id="18" name="TextBox 17"/>
          <p:cNvSpPr txBox="1"/>
          <p:nvPr/>
        </p:nvSpPr>
        <p:spPr>
          <a:xfrm>
            <a:off x="895005" y="3514949"/>
            <a:ext cx="1826995" cy="615553"/>
          </a:xfrm>
          <a:prstGeom prst="rect">
            <a:avLst/>
          </a:prstGeom>
          <a:noFill/>
        </p:spPr>
        <p:txBody>
          <a:bodyPr wrap="square" lIns="0" tIns="0" rIns="0" bIns="0" rtlCol="0">
            <a:spAutoFit/>
          </a:bodyPr>
          <a:lstStyle/>
          <a:p>
            <a:pPr algn="ctr"/>
            <a:r>
              <a:rPr lang="en-US" sz="2000" spc="-70" dirty="0">
                <a:solidFill>
                  <a:schemeClr val="bg1"/>
                </a:solidFill>
              </a:rPr>
              <a:t>It’s not just about add-in parts</a:t>
            </a:r>
          </a:p>
        </p:txBody>
      </p:sp>
      <p:sp>
        <p:nvSpPr>
          <p:cNvPr id="19" name="TextBox 18"/>
          <p:cNvSpPr txBox="1"/>
          <p:nvPr/>
        </p:nvSpPr>
        <p:spPr>
          <a:xfrm>
            <a:off x="3496879" y="3514949"/>
            <a:ext cx="1873901" cy="923330"/>
          </a:xfrm>
          <a:prstGeom prst="rect">
            <a:avLst/>
          </a:prstGeom>
          <a:noFill/>
        </p:spPr>
        <p:txBody>
          <a:bodyPr wrap="square" lIns="0" tIns="0" rIns="0" bIns="0" rtlCol="0">
            <a:spAutoFit/>
          </a:bodyPr>
          <a:lstStyle/>
          <a:p>
            <a:pPr algn="ctr"/>
            <a:r>
              <a:rPr lang="en-US" sz="2000" spc="-70" dirty="0">
                <a:solidFill>
                  <a:schemeClr val="bg1"/>
                </a:solidFill>
              </a:rPr>
              <a:t>Remote provisioning and configuration</a:t>
            </a:r>
          </a:p>
        </p:txBody>
      </p:sp>
      <p:sp>
        <p:nvSpPr>
          <p:cNvPr id="20" name="TextBox 19"/>
          <p:cNvSpPr txBox="1"/>
          <p:nvPr/>
        </p:nvSpPr>
        <p:spPr>
          <a:xfrm>
            <a:off x="6292772" y="3514949"/>
            <a:ext cx="1886362" cy="923330"/>
          </a:xfrm>
          <a:prstGeom prst="rect">
            <a:avLst/>
          </a:prstGeom>
          <a:noFill/>
        </p:spPr>
        <p:txBody>
          <a:bodyPr wrap="square" lIns="0" tIns="0" rIns="0" bIns="0" rtlCol="0">
            <a:spAutoFit/>
          </a:bodyPr>
          <a:lstStyle/>
          <a:p>
            <a:pPr algn="ctr" defTabSz="685551" fontAlgn="base">
              <a:spcBef>
                <a:spcPct val="0"/>
              </a:spcBef>
              <a:spcAft>
                <a:spcPct val="0"/>
              </a:spcAft>
            </a:pPr>
            <a:r>
              <a:rPr lang="en-US" sz="2000" dirty="0">
                <a:solidFill>
                  <a:schemeClr val="bg1"/>
                </a:solidFill>
              </a:rPr>
              <a:t>Do not modify suite bar (top navigation)</a:t>
            </a:r>
          </a:p>
        </p:txBody>
      </p:sp>
      <p:sp>
        <p:nvSpPr>
          <p:cNvPr id="21" name="TextBox 20"/>
          <p:cNvSpPr txBox="1"/>
          <p:nvPr/>
        </p:nvSpPr>
        <p:spPr>
          <a:xfrm>
            <a:off x="9050587" y="3514949"/>
            <a:ext cx="1884594" cy="923330"/>
          </a:xfrm>
          <a:prstGeom prst="rect">
            <a:avLst/>
          </a:prstGeom>
          <a:noFill/>
        </p:spPr>
        <p:txBody>
          <a:bodyPr wrap="square" lIns="0" tIns="0" rIns="0" bIns="0" rtlCol="0">
            <a:spAutoFit/>
          </a:bodyPr>
          <a:lstStyle/>
          <a:p>
            <a:pPr algn="ctr"/>
            <a:r>
              <a:rPr lang="en-US" sz="2000" dirty="0">
                <a:solidFill>
                  <a:schemeClr val="bg1"/>
                </a:solidFill>
              </a:rPr>
              <a:t>Careful JS embedding is an option</a:t>
            </a:r>
          </a:p>
        </p:txBody>
      </p:sp>
      <p:grpSp>
        <p:nvGrpSpPr>
          <p:cNvPr id="22" name="Group 21"/>
          <p:cNvGrpSpPr/>
          <p:nvPr/>
        </p:nvGrpSpPr>
        <p:grpSpPr>
          <a:xfrm>
            <a:off x="1501610" y="2668321"/>
            <a:ext cx="616226" cy="845735"/>
            <a:chOff x="5621338" y="788988"/>
            <a:chExt cx="1177925" cy="1809750"/>
          </a:xfrm>
        </p:grpSpPr>
        <p:sp>
          <p:nvSpPr>
            <p:cNvPr id="25" name="Freeform 24"/>
            <p:cNvSpPr>
              <a:spLocks noEditPoints="1"/>
            </p:cNvSpPr>
            <p:nvPr/>
          </p:nvSpPr>
          <p:spPr bwMode="auto">
            <a:xfrm>
              <a:off x="5621338" y="788988"/>
              <a:ext cx="1177925" cy="1552575"/>
            </a:xfrm>
            <a:custGeom>
              <a:avLst/>
              <a:gdLst>
                <a:gd name="T0" fmla="*/ 416 w 416"/>
                <a:gd name="T1" fmla="*/ 208 h 551"/>
                <a:gd name="T2" fmla="*/ 208 w 416"/>
                <a:gd name="T3" fmla="*/ 0 h 551"/>
                <a:gd name="T4" fmla="*/ 0 w 416"/>
                <a:gd name="T5" fmla="*/ 208 h 551"/>
                <a:gd name="T6" fmla="*/ 92 w 416"/>
                <a:gd name="T7" fmla="*/ 381 h 551"/>
                <a:gd name="T8" fmla="*/ 137 w 416"/>
                <a:gd name="T9" fmla="*/ 522 h 551"/>
                <a:gd name="T10" fmla="*/ 208 w 416"/>
                <a:gd name="T11" fmla="*/ 551 h 551"/>
                <a:gd name="T12" fmla="*/ 208 w 416"/>
                <a:gd name="T13" fmla="*/ 551 h 551"/>
                <a:gd name="T14" fmla="*/ 208 w 416"/>
                <a:gd name="T15" fmla="*/ 551 h 551"/>
                <a:gd name="T16" fmla="*/ 208 w 416"/>
                <a:gd name="T17" fmla="*/ 551 h 551"/>
                <a:gd name="T18" fmla="*/ 208 w 416"/>
                <a:gd name="T19" fmla="*/ 551 h 551"/>
                <a:gd name="T20" fmla="*/ 279 w 416"/>
                <a:gd name="T21" fmla="*/ 522 h 551"/>
                <a:gd name="T22" fmla="*/ 279 w 416"/>
                <a:gd name="T23" fmla="*/ 522 h 551"/>
                <a:gd name="T24" fmla="*/ 279 w 416"/>
                <a:gd name="T25" fmla="*/ 511 h 551"/>
                <a:gd name="T26" fmla="*/ 323 w 416"/>
                <a:gd name="T27" fmla="*/ 381 h 551"/>
                <a:gd name="T28" fmla="*/ 416 w 416"/>
                <a:gd name="T29" fmla="*/ 208 h 551"/>
                <a:gd name="T30" fmla="*/ 208 w 416"/>
                <a:gd name="T31" fmla="*/ 548 h 551"/>
                <a:gd name="T32" fmla="*/ 207 w 416"/>
                <a:gd name="T33" fmla="*/ 522 h 551"/>
                <a:gd name="T34" fmla="*/ 209 w 416"/>
                <a:gd name="T35" fmla="*/ 522 h 551"/>
                <a:gd name="T36" fmla="*/ 208 w 416"/>
                <a:gd name="T37" fmla="*/ 548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16" h="551">
                  <a:moveTo>
                    <a:pt x="416" y="208"/>
                  </a:moveTo>
                  <a:cubicBezTo>
                    <a:pt x="416" y="93"/>
                    <a:pt x="323" y="0"/>
                    <a:pt x="208" y="0"/>
                  </a:cubicBezTo>
                  <a:cubicBezTo>
                    <a:pt x="93" y="0"/>
                    <a:pt x="0" y="93"/>
                    <a:pt x="0" y="208"/>
                  </a:cubicBezTo>
                  <a:cubicBezTo>
                    <a:pt x="0" y="280"/>
                    <a:pt x="36" y="344"/>
                    <a:pt x="92" y="381"/>
                  </a:cubicBezTo>
                  <a:cubicBezTo>
                    <a:pt x="92" y="381"/>
                    <a:pt x="137" y="416"/>
                    <a:pt x="137" y="522"/>
                  </a:cubicBezTo>
                  <a:cubicBezTo>
                    <a:pt x="208" y="551"/>
                    <a:pt x="208" y="551"/>
                    <a:pt x="208" y="551"/>
                  </a:cubicBezTo>
                  <a:cubicBezTo>
                    <a:pt x="208" y="551"/>
                    <a:pt x="208" y="551"/>
                    <a:pt x="208" y="551"/>
                  </a:cubicBezTo>
                  <a:cubicBezTo>
                    <a:pt x="208" y="551"/>
                    <a:pt x="208" y="551"/>
                    <a:pt x="208" y="551"/>
                  </a:cubicBezTo>
                  <a:cubicBezTo>
                    <a:pt x="208" y="551"/>
                    <a:pt x="208" y="551"/>
                    <a:pt x="208" y="551"/>
                  </a:cubicBezTo>
                  <a:cubicBezTo>
                    <a:pt x="208" y="551"/>
                    <a:pt x="208" y="551"/>
                    <a:pt x="208" y="551"/>
                  </a:cubicBezTo>
                  <a:cubicBezTo>
                    <a:pt x="279" y="522"/>
                    <a:pt x="279" y="522"/>
                    <a:pt x="279" y="522"/>
                  </a:cubicBezTo>
                  <a:cubicBezTo>
                    <a:pt x="279" y="522"/>
                    <a:pt x="279" y="522"/>
                    <a:pt x="279" y="522"/>
                  </a:cubicBezTo>
                  <a:cubicBezTo>
                    <a:pt x="279" y="511"/>
                    <a:pt x="279" y="511"/>
                    <a:pt x="279" y="511"/>
                  </a:cubicBezTo>
                  <a:cubicBezTo>
                    <a:pt x="282" y="420"/>
                    <a:pt x="319" y="385"/>
                    <a:pt x="323" y="381"/>
                  </a:cubicBezTo>
                  <a:cubicBezTo>
                    <a:pt x="379" y="344"/>
                    <a:pt x="416" y="280"/>
                    <a:pt x="416" y="208"/>
                  </a:cubicBezTo>
                  <a:moveTo>
                    <a:pt x="208" y="548"/>
                  </a:moveTo>
                  <a:cubicBezTo>
                    <a:pt x="207" y="522"/>
                    <a:pt x="207" y="522"/>
                    <a:pt x="207" y="522"/>
                  </a:cubicBezTo>
                  <a:cubicBezTo>
                    <a:pt x="209" y="522"/>
                    <a:pt x="209" y="522"/>
                    <a:pt x="209" y="522"/>
                  </a:cubicBezTo>
                  <a:lnTo>
                    <a:pt x="208" y="548"/>
                  </a:lnTo>
                  <a:close/>
                </a:path>
              </a:pathLst>
            </a:custGeom>
            <a:solidFill>
              <a:srgbClr val="FFFC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6" name="Rectangle 25"/>
            <p:cNvSpPr>
              <a:spLocks noChangeArrowheads="1"/>
            </p:cNvSpPr>
            <p:nvPr/>
          </p:nvSpPr>
          <p:spPr bwMode="auto">
            <a:xfrm>
              <a:off x="6008688" y="2260601"/>
              <a:ext cx="403225" cy="268288"/>
            </a:xfrm>
            <a:prstGeom prst="rect">
              <a:avLst/>
            </a:prstGeom>
            <a:solidFill>
              <a:srgbClr val="4A4D4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7" name="Line 24"/>
            <p:cNvSpPr>
              <a:spLocks noChangeShapeType="1"/>
            </p:cNvSpPr>
            <p:nvPr/>
          </p:nvSpPr>
          <p:spPr bwMode="auto">
            <a:xfrm>
              <a:off x="6008688" y="2359026"/>
              <a:ext cx="403225" cy="0"/>
            </a:xfrm>
            <a:prstGeom prst="line">
              <a:avLst/>
            </a:prstGeom>
            <a:noFill/>
            <a:ln w="365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5"/>
            <p:cNvSpPr>
              <a:spLocks noChangeShapeType="1"/>
            </p:cNvSpPr>
            <p:nvPr/>
          </p:nvSpPr>
          <p:spPr bwMode="auto">
            <a:xfrm>
              <a:off x="6008688" y="2441576"/>
              <a:ext cx="403225" cy="0"/>
            </a:xfrm>
            <a:prstGeom prst="line">
              <a:avLst/>
            </a:prstGeom>
            <a:noFill/>
            <a:ln w="365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Freeform 28"/>
            <p:cNvSpPr>
              <a:spLocks/>
            </p:cNvSpPr>
            <p:nvPr/>
          </p:nvSpPr>
          <p:spPr bwMode="auto">
            <a:xfrm>
              <a:off x="6105526" y="2525713"/>
              <a:ext cx="209550" cy="73025"/>
            </a:xfrm>
            <a:custGeom>
              <a:avLst/>
              <a:gdLst>
                <a:gd name="T0" fmla="*/ 0 w 132"/>
                <a:gd name="T1" fmla="*/ 0 h 46"/>
                <a:gd name="T2" fmla="*/ 20 w 132"/>
                <a:gd name="T3" fmla="*/ 46 h 46"/>
                <a:gd name="T4" fmla="*/ 111 w 132"/>
                <a:gd name="T5" fmla="*/ 46 h 46"/>
                <a:gd name="T6" fmla="*/ 132 w 132"/>
                <a:gd name="T7" fmla="*/ 0 h 46"/>
                <a:gd name="T8" fmla="*/ 0 w 132"/>
                <a:gd name="T9" fmla="*/ 0 h 46"/>
              </a:gdLst>
              <a:ahLst/>
              <a:cxnLst>
                <a:cxn ang="0">
                  <a:pos x="T0" y="T1"/>
                </a:cxn>
                <a:cxn ang="0">
                  <a:pos x="T2" y="T3"/>
                </a:cxn>
                <a:cxn ang="0">
                  <a:pos x="T4" y="T5"/>
                </a:cxn>
                <a:cxn ang="0">
                  <a:pos x="T6" y="T7"/>
                </a:cxn>
                <a:cxn ang="0">
                  <a:pos x="T8" y="T9"/>
                </a:cxn>
              </a:cxnLst>
              <a:rect l="0" t="0" r="r" b="b"/>
              <a:pathLst>
                <a:path w="132" h="46">
                  <a:moveTo>
                    <a:pt x="0" y="0"/>
                  </a:moveTo>
                  <a:lnTo>
                    <a:pt x="20" y="46"/>
                  </a:lnTo>
                  <a:lnTo>
                    <a:pt x="111" y="46"/>
                  </a:lnTo>
                  <a:lnTo>
                    <a:pt x="132"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pic>
        <p:nvPicPr>
          <p:cNvPr id="31" name="Picture 30"/>
          <p:cNvPicPr>
            <a:picLocks noChangeAspect="1"/>
          </p:cNvPicPr>
          <p:nvPr/>
        </p:nvPicPr>
        <p:blipFill>
          <a:blip r:embed="rId3"/>
          <a:stretch>
            <a:fillRect/>
          </a:stretch>
        </p:blipFill>
        <p:spPr>
          <a:xfrm>
            <a:off x="4077148" y="2637329"/>
            <a:ext cx="713362" cy="876727"/>
          </a:xfrm>
          <a:prstGeom prst="rect">
            <a:avLst/>
          </a:prstGeom>
        </p:spPr>
      </p:pic>
      <p:pic>
        <p:nvPicPr>
          <p:cNvPr id="32" name="Picture 31"/>
          <p:cNvPicPr>
            <a:picLocks noChangeAspect="1"/>
          </p:cNvPicPr>
          <p:nvPr/>
        </p:nvPicPr>
        <p:blipFill>
          <a:blip r:embed="rId4"/>
          <a:stretch>
            <a:fillRect/>
          </a:stretch>
        </p:blipFill>
        <p:spPr>
          <a:xfrm>
            <a:off x="6834088" y="2709460"/>
            <a:ext cx="803729" cy="804596"/>
          </a:xfrm>
          <a:prstGeom prst="rect">
            <a:avLst/>
          </a:prstGeom>
        </p:spPr>
      </p:pic>
      <p:pic>
        <p:nvPicPr>
          <p:cNvPr id="33" name="Picture 32"/>
          <p:cNvPicPr>
            <a:picLocks noChangeAspect="1"/>
          </p:cNvPicPr>
          <p:nvPr/>
        </p:nvPicPr>
        <p:blipFill>
          <a:blip r:embed="rId5"/>
          <a:stretch>
            <a:fillRect/>
          </a:stretch>
        </p:blipFill>
        <p:spPr>
          <a:xfrm>
            <a:off x="9389924" y="2593636"/>
            <a:ext cx="1205920" cy="920420"/>
          </a:xfrm>
          <a:prstGeom prst="rect">
            <a:avLst/>
          </a:prstGeom>
        </p:spPr>
      </p:pic>
    </p:spTree>
    <p:extLst>
      <p:ext uri="{BB962C8B-B14F-4D97-AF65-F5344CB8AC3E}">
        <p14:creationId xmlns:p14="http://schemas.microsoft.com/office/powerpoint/2010/main" val="2581937103"/>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1000"/>
                            </p:stCondLst>
                            <p:childTnLst>
                              <p:par>
                                <p:cTn id="9" presetID="42" presetClass="entr" presetSubtype="0" fill="hold" nodeType="afterEffect">
                                  <p:stCondLst>
                                    <p:cond delay="100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1000"/>
                                        <p:tgtEl>
                                          <p:spTgt spid="22"/>
                                        </p:tgtEl>
                                      </p:cBhvr>
                                    </p:animEffect>
                                    <p:anim calcmode="lin" valueType="num">
                                      <p:cBhvr>
                                        <p:cTn id="12" dur="1000" fill="hold"/>
                                        <p:tgtEl>
                                          <p:spTgt spid="22"/>
                                        </p:tgtEl>
                                        <p:attrNameLst>
                                          <p:attrName>ppt_x</p:attrName>
                                        </p:attrNameLst>
                                      </p:cBhvr>
                                      <p:tavLst>
                                        <p:tav tm="0">
                                          <p:val>
                                            <p:strVal val="#ppt_x"/>
                                          </p:val>
                                        </p:tav>
                                        <p:tav tm="100000">
                                          <p:val>
                                            <p:strVal val="#ppt_x"/>
                                          </p:val>
                                        </p:tav>
                                      </p:tavLst>
                                    </p:anim>
                                    <p:anim calcmode="lin" valueType="num">
                                      <p:cBhvr>
                                        <p:cTn id="13" dur="1000" fill="hold"/>
                                        <p:tgtEl>
                                          <p:spTgt spid="22"/>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100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1000"/>
                                        <p:tgtEl>
                                          <p:spTgt spid="18"/>
                                        </p:tgtEl>
                                      </p:cBhvr>
                                    </p:animEffect>
                                    <p:anim calcmode="lin" valueType="num">
                                      <p:cBhvr>
                                        <p:cTn id="17" dur="1000" fill="hold"/>
                                        <p:tgtEl>
                                          <p:spTgt spid="18"/>
                                        </p:tgtEl>
                                        <p:attrNameLst>
                                          <p:attrName>ppt_x</p:attrName>
                                        </p:attrNameLst>
                                      </p:cBhvr>
                                      <p:tavLst>
                                        <p:tav tm="0">
                                          <p:val>
                                            <p:strVal val="#ppt_x"/>
                                          </p:val>
                                        </p:tav>
                                        <p:tav tm="100000">
                                          <p:val>
                                            <p:strVal val="#ppt_x"/>
                                          </p:val>
                                        </p:tav>
                                      </p:tavLst>
                                    </p:anim>
                                    <p:anim calcmode="lin" valueType="num">
                                      <p:cBhvr>
                                        <p:cTn id="18" dur="1000" fill="hold"/>
                                        <p:tgtEl>
                                          <p:spTgt spid="18"/>
                                        </p:tgtEl>
                                        <p:attrNameLst>
                                          <p:attrName>ppt_y</p:attrName>
                                        </p:attrNameLst>
                                      </p:cBhvr>
                                      <p:tavLst>
                                        <p:tav tm="0">
                                          <p:val>
                                            <p:strVal val="#ppt_y+.1"/>
                                          </p:val>
                                        </p:tav>
                                        <p:tav tm="100000">
                                          <p:val>
                                            <p:strVal val="#ppt_y"/>
                                          </p:val>
                                        </p:tav>
                                      </p:tavLst>
                                    </p:anim>
                                  </p:childTnLst>
                                </p:cTn>
                              </p:par>
                              <p:par>
                                <p:cTn id="19" presetID="42" presetClass="entr" presetSubtype="0" fill="hold" nodeType="withEffect">
                                  <p:stCondLst>
                                    <p:cond delay="1500"/>
                                  </p:stCondLst>
                                  <p:childTnLst>
                                    <p:set>
                                      <p:cBhvr>
                                        <p:cTn id="20" dur="1" fill="hold">
                                          <p:stCondLst>
                                            <p:cond delay="0"/>
                                          </p:stCondLst>
                                        </p:cTn>
                                        <p:tgtEl>
                                          <p:spTgt spid="31"/>
                                        </p:tgtEl>
                                        <p:attrNameLst>
                                          <p:attrName>style.visibility</p:attrName>
                                        </p:attrNameLst>
                                      </p:cBhvr>
                                      <p:to>
                                        <p:strVal val="visible"/>
                                      </p:to>
                                    </p:set>
                                    <p:animEffect transition="in" filter="fade">
                                      <p:cBhvr>
                                        <p:cTn id="21" dur="1000"/>
                                        <p:tgtEl>
                                          <p:spTgt spid="31"/>
                                        </p:tgtEl>
                                      </p:cBhvr>
                                    </p:animEffect>
                                    <p:anim calcmode="lin" valueType="num">
                                      <p:cBhvr>
                                        <p:cTn id="22" dur="1000" fill="hold"/>
                                        <p:tgtEl>
                                          <p:spTgt spid="31"/>
                                        </p:tgtEl>
                                        <p:attrNameLst>
                                          <p:attrName>ppt_x</p:attrName>
                                        </p:attrNameLst>
                                      </p:cBhvr>
                                      <p:tavLst>
                                        <p:tav tm="0">
                                          <p:val>
                                            <p:strVal val="#ppt_x"/>
                                          </p:val>
                                        </p:tav>
                                        <p:tav tm="100000">
                                          <p:val>
                                            <p:strVal val="#ppt_x"/>
                                          </p:val>
                                        </p:tav>
                                      </p:tavLst>
                                    </p:anim>
                                    <p:anim calcmode="lin" valueType="num">
                                      <p:cBhvr>
                                        <p:cTn id="23" dur="1000" fill="hold"/>
                                        <p:tgtEl>
                                          <p:spTgt spid="31"/>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150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1000"/>
                                        <p:tgtEl>
                                          <p:spTgt spid="19"/>
                                        </p:tgtEl>
                                      </p:cBhvr>
                                    </p:animEffect>
                                    <p:anim calcmode="lin" valueType="num">
                                      <p:cBhvr>
                                        <p:cTn id="27" dur="1000" fill="hold"/>
                                        <p:tgtEl>
                                          <p:spTgt spid="19"/>
                                        </p:tgtEl>
                                        <p:attrNameLst>
                                          <p:attrName>ppt_x</p:attrName>
                                        </p:attrNameLst>
                                      </p:cBhvr>
                                      <p:tavLst>
                                        <p:tav tm="0">
                                          <p:val>
                                            <p:strVal val="#ppt_x"/>
                                          </p:val>
                                        </p:tav>
                                        <p:tav tm="100000">
                                          <p:val>
                                            <p:strVal val="#ppt_x"/>
                                          </p:val>
                                        </p:tav>
                                      </p:tavLst>
                                    </p:anim>
                                    <p:anim calcmode="lin" valueType="num">
                                      <p:cBhvr>
                                        <p:cTn id="28" dur="1000" fill="hold"/>
                                        <p:tgtEl>
                                          <p:spTgt spid="19"/>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2000"/>
                                  </p:stCondLst>
                                  <p:childTnLst>
                                    <p:set>
                                      <p:cBhvr>
                                        <p:cTn id="30" dur="1" fill="hold">
                                          <p:stCondLst>
                                            <p:cond delay="0"/>
                                          </p:stCondLst>
                                        </p:cTn>
                                        <p:tgtEl>
                                          <p:spTgt spid="32"/>
                                        </p:tgtEl>
                                        <p:attrNameLst>
                                          <p:attrName>style.visibility</p:attrName>
                                        </p:attrNameLst>
                                      </p:cBhvr>
                                      <p:to>
                                        <p:strVal val="visible"/>
                                      </p:to>
                                    </p:set>
                                    <p:animEffect transition="in" filter="fade">
                                      <p:cBhvr>
                                        <p:cTn id="31" dur="1000"/>
                                        <p:tgtEl>
                                          <p:spTgt spid="32"/>
                                        </p:tgtEl>
                                      </p:cBhvr>
                                    </p:animEffect>
                                    <p:anim calcmode="lin" valueType="num">
                                      <p:cBhvr>
                                        <p:cTn id="32" dur="1000" fill="hold"/>
                                        <p:tgtEl>
                                          <p:spTgt spid="32"/>
                                        </p:tgtEl>
                                        <p:attrNameLst>
                                          <p:attrName>ppt_x</p:attrName>
                                        </p:attrNameLst>
                                      </p:cBhvr>
                                      <p:tavLst>
                                        <p:tav tm="0">
                                          <p:val>
                                            <p:strVal val="#ppt_x"/>
                                          </p:val>
                                        </p:tav>
                                        <p:tav tm="100000">
                                          <p:val>
                                            <p:strVal val="#ppt_x"/>
                                          </p:val>
                                        </p:tav>
                                      </p:tavLst>
                                    </p:anim>
                                    <p:anim calcmode="lin" valueType="num">
                                      <p:cBhvr>
                                        <p:cTn id="33" dur="1000" fill="hold"/>
                                        <p:tgtEl>
                                          <p:spTgt spid="32"/>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200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1000"/>
                                        <p:tgtEl>
                                          <p:spTgt spid="20"/>
                                        </p:tgtEl>
                                      </p:cBhvr>
                                    </p:animEffect>
                                    <p:anim calcmode="lin" valueType="num">
                                      <p:cBhvr>
                                        <p:cTn id="37" dur="1000" fill="hold"/>
                                        <p:tgtEl>
                                          <p:spTgt spid="20"/>
                                        </p:tgtEl>
                                        <p:attrNameLst>
                                          <p:attrName>ppt_x</p:attrName>
                                        </p:attrNameLst>
                                      </p:cBhvr>
                                      <p:tavLst>
                                        <p:tav tm="0">
                                          <p:val>
                                            <p:strVal val="#ppt_x"/>
                                          </p:val>
                                        </p:tav>
                                        <p:tav tm="100000">
                                          <p:val>
                                            <p:strVal val="#ppt_x"/>
                                          </p:val>
                                        </p:tav>
                                      </p:tavLst>
                                    </p:anim>
                                    <p:anim calcmode="lin" valueType="num">
                                      <p:cBhvr>
                                        <p:cTn id="38" dur="1000" fill="hold"/>
                                        <p:tgtEl>
                                          <p:spTgt spid="20"/>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2500"/>
                                  </p:stCondLst>
                                  <p:childTnLst>
                                    <p:set>
                                      <p:cBhvr>
                                        <p:cTn id="40" dur="1" fill="hold">
                                          <p:stCondLst>
                                            <p:cond delay="0"/>
                                          </p:stCondLst>
                                        </p:cTn>
                                        <p:tgtEl>
                                          <p:spTgt spid="33"/>
                                        </p:tgtEl>
                                        <p:attrNameLst>
                                          <p:attrName>style.visibility</p:attrName>
                                        </p:attrNameLst>
                                      </p:cBhvr>
                                      <p:to>
                                        <p:strVal val="visible"/>
                                      </p:to>
                                    </p:set>
                                    <p:animEffect transition="in" filter="fade">
                                      <p:cBhvr>
                                        <p:cTn id="41" dur="1000"/>
                                        <p:tgtEl>
                                          <p:spTgt spid="33"/>
                                        </p:tgtEl>
                                      </p:cBhvr>
                                    </p:animEffect>
                                    <p:anim calcmode="lin" valueType="num">
                                      <p:cBhvr>
                                        <p:cTn id="42" dur="1000" fill="hold"/>
                                        <p:tgtEl>
                                          <p:spTgt spid="33"/>
                                        </p:tgtEl>
                                        <p:attrNameLst>
                                          <p:attrName>ppt_x</p:attrName>
                                        </p:attrNameLst>
                                      </p:cBhvr>
                                      <p:tavLst>
                                        <p:tav tm="0">
                                          <p:val>
                                            <p:strVal val="#ppt_x"/>
                                          </p:val>
                                        </p:tav>
                                        <p:tav tm="100000">
                                          <p:val>
                                            <p:strVal val="#ppt_x"/>
                                          </p:val>
                                        </p:tav>
                                      </p:tavLst>
                                    </p:anim>
                                    <p:anim calcmode="lin" valueType="num">
                                      <p:cBhvr>
                                        <p:cTn id="43" dur="1000" fill="hold"/>
                                        <p:tgtEl>
                                          <p:spTgt spid="33"/>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2500"/>
                                  </p:stCondLst>
                                  <p:childTnLst>
                                    <p:set>
                                      <p:cBhvr>
                                        <p:cTn id="45" dur="1" fill="hold">
                                          <p:stCondLst>
                                            <p:cond delay="0"/>
                                          </p:stCondLst>
                                        </p:cTn>
                                        <p:tgtEl>
                                          <p:spTgt spid="21"/>
                                        </p:tgtEl>
                                        <p:attrNameLst>
                                          <p:attrName>style.visibility</p:attrName>
                                        </p:attrNameLst>
                                      </p:cBhvr>
                                      <p:to>
                                        <p:strVal val="visible"/>
                                      </p:to>
                                    </p:set>
                                    <p:animEffect transition="in" filter="fade">
                                      <p:cBhvr>
                                        <p:cTn id="46" dur="1000"/>
                                        <p:tgtEl>
                                          <p:spTgt spid="21"/>
                                        </p:tgtEl>
                                      </p:cBhvr>
                                    </p:animEffect>
                                    <p:anim calcmode="lin" valueType="num">
                                      <p:cBhvr>
                                        <p:cTn id="47" dur="1000" fill="hold"/>
                                        <p:tgtEl>
                                          <p:spTgt spid="21"/>
                                        </p:tgtEl>
                                        <p:attrNameLst>
                                          <p:attrName>ppt_x</p:attrName>
                                        </p:attrNameLst>
                                      </p:cBhvr>
                                      <p:tavLst>
                                        <p:tav tm="0">
                                          <p:val>
                                            <p:strVal val="#ppt_x"/>
                                          </p:val>
                                        </p:tav>
                                        <p:tav tm="100000">
                                          <p:val>
                                            <p:strVal val="#ppt_x"/>
                                          </p:val>
                                        </p:tav>
                                      </p:tavLst>
                                    </p:anim>
                                    <p:anim calcmode="lin" valueType="num">
                                      <p:cBhvr>
                                        <p:cTn id="48"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P spid="19" grpId="0"/>
      <p:bldP spid="20" grpId="0"/>
      <p:bldP spid="21"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6882" b="8477"/>
          <a:stretch/>
        </p:blipFill>
        <p:spPr>
          <a:xfrm>
            <a:off x="0" y="-14514"/>
            <a:ext cx="12188825" cy="6872514"/>
          </a:xfrm>
          <a:prstGeom prst="rect">
            <a:avLst/>
          </a:prstGeom>
        </p:spPr>
      </p:pic>
      <p:sp>
        <p:nvSpPr>
          <p:cNvPr id="6" name="Rectangle 5"/>
          <p:cNvSpPr/>
          <p:nvPr/>
        </p:nvSpPr>
        <p:spPr bwMode="auto">
          <a:xfrm rot="16200000" flipH="1" flipV="1">
            <a:off x="2637992" y="-2689919"/>
            <a:ext cx="6871646" cy="12224192"/>
          </a:xfrm>
          <a:prstGeom prst="rect">
            <a:avLst/>
          </a:prstGeom>
          <a:gradFill>
            <a:gsLst>
              <a:gs pos="40000">
                <a:srgbClr val="000000">
                  <a:alpha val="0"/>
                </a:srgbClr>
              </a:gs>
              <a:gs pos="100000">
                <a:srgbClr val="000000"/>
              </a:gs>
            </a:gsLst>
            <a:lin ang="3000000" scaled="0"/>
          </a:gra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384" tIns="45692" rIns="91384" bIns="45692" numCol="1" rtlCol="0" anchor="ctr" anchorCtr="0" compatLnSpc="1">
            <a:prstTxWarp prst="textNoShape">
              <a:avLst/>
            </a:prstTxWarp>
          </a:bodyPr>
          <a:lstStyle/>
          <a:p>
            <a:pPr algn="ctr" defTabSz="913513" fontAlgn="base">
              <a:spcBef>
                <a:spcPct val="0"/>
              </a:spcBef>
              <a:spcAft>
                <a:spcPct val="0"/>
              </a:spcAft>
            </a:pPr>
            <a:endParaRPr lang="en-US" sz="2298" dirty="0">
              <a:gradFill>
                <a:gsLst>
                  <a:gs pos="0">
                    <a:srgbClr val="FFFFFF"/>
                  </a:gs>
                  <a:gs pos="100000">
                    <a:srgbClr val="FFFFFF"/>
                  </a:gs>
                </a:gsLst>
                <a:lin ang="5400000" scaled="0"/>
              </a:gradFill>
            </a:endParaRPr>
          </a:p>
        </p:txBody>
      </p:sp>
      <p:sp>
        <p:nvSpPr>
          <p:cNvPr id="7" name="Title 1"/>
          <p:cNvSpPr txBox="1">
            <a:spLocks/>
          </p:cNvSpPr>
          <p:nvPr/>
        </p:nvSpPr>
        <p:spPr>
          <a:xfrm>
            <a:off x="425133" y="2781648"/>
            <a:ext cx="6441267" cy="1218478"/>
          </a:xfrm>
          <a:prstGeom prst="rect">
            <a:avLst/>
          </a:prstGeom>
        </p:spPr>
        <p:txBody>
          <a:bodyPr/>
          <a:lst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a:lstStyle>
          <a:p>
            <a:pPr>
              <a:lnSpc>
                <a:spcPct val="80000"/>
              </a:lnSpc>
            </a:pPr>
            <a:r>
              <a:rPr lang="en-US" sz="7200" dirty="0">
                <a:solidFill>
                  <a:schemeClr val="bg1"/>
                </a:solidFill>
              </a:rPr>
              <a:t>Questions?</a:t>
            </a:r>
          </a:p>
        </p:txBody>
      </p:sp>
    </p:spTree>
    <p:extLst>
      <p:ext uri="{BB962C8B-B14F-4D97-AF65-F5344CB8AC3E}">
        <p14:creationId xmlns:p14="http://schemas.microsoft.com/office/powerpoint/2010/main" val="334022095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4569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9867505" y="6171859"/>
            <a:ext cx="2236865" cy="651209"/>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pic>
        <p:nvPicPr>
          <p:cNvPr id="185" name="Picture 184"/>
          <p:cNvPicPr>
            <a:picLocks noChangeAspect="1"/>
          </p:cNvPicPr>
          <p:nvPr/>
        </p:nvPicPr>
        <p:blipFill>
          <a:blip r:embed="rId3"/>
          <a:stretch>
            <a:fillRect/>
          </a:stretch>
        </p:blipFill>
        <p:spPr>
          <a:xfrm>
            <a:off x="164822" y="19601"/>
            <a:ext cx="5044280" cy="1840778"/>
          </a:xfrm>
          <a:prstGeom prst="rect">
            <a:avLst/>
          </a:prstGeom>
        </p:spPr>
      </p:pic>
      <p:grpSp>
        <p:nvGrpSpPr>
          <p:cNvPr id="561" name="Group 560"/>
          <p:cNvGrpSpPr/>
          <p:nvPr/>
        </p:nvGrpSpPr>
        <p:grpSpPr>
          <a:xfrm>
            <a:off x="6017582" y="1910761"/>
            <a:ext cx="5374985" cy="2701429"/>
            <a:chOff x="6017576" y="1174439"/>
            <a:chExt cx="5486400" cy="2757425"/>
          </a:xfrm>
        </p:grpSpPr>
        <p:sp>
          <p:nvSpPr>
            <p:cNvPr id="526" name="Rectangle 5"/>
            <p:cNvSpPr/>
            <p:nvPr/>
          </p:nvSpPr>
          <p:spPr bwMode="auto">
            <a:xfrm>
              <a:off x="6017576" y="1174439"/>
              <a:ext cx="5486400" cy="2757425"/>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282265" tIns="89583" rIns="33597" bIns="33597" rtlCol="0" anchor="ctr" anchorCtr="0"/>
            <a:lstStyle/>
            <a:p>
              <a:pPr>
                <a:spcBef>
                  <a:spcPts val="1763"/>
                </a:spcBef>
              </a:pPr>
              <a:r>
                <a:rPr lang="en-US" sz="2744" dirty="0">
                  <a:solidFill>
                    <a:schemeClr val="bg1"/>
                  </a:solidFill>
                </a:rPr>
                <a:t>SharePoint Framework</a:t>
              </a:r>
            </a:p>
            <a:p>
              <a:pPr>
                <a:spcBef>
                  <a:spcPts val="1763"/>
                </a:spcBef>
              </a:pPr>
              <a:r>
                <a:rPr lang="en-US" sz="2744" dirty="0">
                  <a:solidFill>
                    <a:schemeClr val="bg1"/>
                  </a:solidFill>
                </a:rPr>
                <a:t>SharePoint add-ins</a:t>
              </a:r>
            </a:p>
            <a:p>
              <a:pPr>
                <a:spcBef>
                  <a:spcPts val="1763"/>
                </a:spcBef>
              </a:pPr>
              <a:r>
                <a:rPr lang="en-US" sz="2744" dirty="0">
                  <a:solidFill>
                    <a:schemeClr val="bg1"/>
                  </a:solidFill>
                </a:rPr>
                <a:t>Microsoft Graph</a:t>
              </a:r>
            </a:p>
            <a:p>
              <a:pPr>
                <a:spcBef>
                  <a:spcPts val="1763"/>
                </a:spcBef>
              </a:pPr>
              <a:r>
                <a:rPr lang="en-US" sz="2744" dirty="0">
                  <a:solidFill>
                    <a:schemeClr val="bg1"/>
                  </a:solidFill>
                </a:rPr>
                <a:t>Remote API access</a:t>
              </a:r>
            </a:p>
          </p:txBody>
        </p:sp>
        <p:sp>
          <p:nvSpPr>
            <p:cNvPr id="527" name="Rectangle 6"/>
            <p:cNvSpPr/>
            <p:nvPr/>
          </p:nvSpPr>
          <p:spPr bwMode="auto">
            <a:xfrm>
              <a:off x="6017576" y="1174439"/>
              <a:ext cx="137160" cy="2757425"/>
            </a:xfrm>
            <a:prstGeom prst="rect">
              <a:avLst/>
            </a:prstGeom>
            <a:solidFill>
              <a:schemeClr val="accent6">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583" tIns="89583" rIns="33597" bIns="33597" rtlCol="0" anchor="b" anchorCtr="0"/>
            <a:lstStyle/>
            <a:p>
              <a:pPr algn="ctr" defTabSz="913489"/>
              <a:endParaRPr lang="en-US" sz="784"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03709" y="1910761"/>
            <a:ext cx="5374985" cy="2686256"/>
            <a:chOff x="401419" y="1910149"/>
            <a:chExt cx="5377148" cy="2687337"/>
          </a:xfrm>
        </p:grpSpPr>
        <p:sp>
          <p:nvSpPr>
            <p:cNvPr id="1381" name="Rectangle 11"/>
            <p:cNvSpPr/>
            <p:nvPr/>
          </p:nvSpPr>
          <p:spPr bwMode="auto">
            <a:xfrm>
              <a:off x="401419" y="1910149"/>
              <a:ext cx="5377148" cy="2687337"/>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282265" tIns="89583" rIns="33597" bIns="33597" rtlCol="0" anchor="ctr" anchorCtr="0"/>
            <a:lstStyle/>
            <a:p>
              <a:pPr>
                <a:spcBef>
                  <a:spcPts val="1763"/>
                </a:spcBef>
              </a:pPr>
              <a:r>
                <a:rPr lang="en-US" sz="2744" dirty="0">
                  <a:solidFill>
                    <a:schemeClr val="bg1"/>
                  </a:solidFill>
                </a:rPr>
                <a:t>Reusable code samples</a:t>
              </a:r>
            </a:p>
            <a:p>
              <a:pPr>
                <a:spcBef>
                  <a:spcPts val="1763"/>
                </a:spcBef>
              </a:pPr>
              <a:r>
                <a:rPr lang="en-US" sz="2744" dirty="0">
                  <a:solidFill>
                    <a:schemeClr val="bg1"/>
                  </a:solidFill>
                </a:rPr>
                <a:t>Guidance documentation</a:t>
              </a:r>
            </a:p>
            <a:p>
              <a:pPr>
                <a:spcBef>
                  <a:spcPts val="1763"/>
                </a:spcBef>
              </a:pPr>
              <a:r>
                <a:rPr lang="en-US" sz="2744" dirty="0">
                  <a:solidFill>
                    <a:schemeClr val="bg1"/>
                  </a:solidFill>
                </a:rPr>
                <a:t>Monthly community calls</a:t>
              </a:r>
            </a:p>
            <a:p>
              <a:pPr>
                <a:spcBef>
                  <a:spcPts val="1763"/>
                </a:spcBef>
              </a:pPr>
              <a:r>
                <a:rPr lang="en-US" sz="2744" dirty="0">
                  <a:solidFill>
                    <a:schemeClr val="bg1"/>
                  </a:solidFill>
                </a:rPr>
                <a:t>Case Studies</a:t>
              </a:r>
            </a:p>
            <a:p>
              <a:pPr algn="ctr" defTabSz="913489"/>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583" tIns="89583" rIns="33597" bIns="33597" rtlCol="0" anchor="b" anchorCtr="0"/>
            <a:lstStyle/>
            <a:p>
              <a:pPr algn="ctr" defTabSz="913489"/>
              <a:endParaRPr lang="en-US" sz="784" dirty="0">
                <a:gradFill>
                  <a:gsLst>
                    <a:gs pos="0">
                      <a:srgbClr val="FFFFFF"/>
                    </a:gs>
                    <a:gs pos="100000">
                      <a:srgbClr val="FFFFFF"/>
                    </a:gs>
                  </a:gsLst>
                  <a:lin ang="5400000" scaled="0"/>
                </a:gradFill>
                <a:ea typeface="Segoe UI" pitchFamily="34" charset="0"/>
                <a:cs typeface="Segoe UI" pitchFamily="34" charset="0"/>
              </a:endParaRPr>
            </a:p>
          </p:txBody>
        </p:sp>
      </p:grpSp>
      <p:sp>
        <p:nvSpPr>
          <p:cNvPr id="1292" name="Freeform 293"/>
          <p:cNvSpPr>
            <a:spLocks/>
          </p:cNvSpPr>
          <p:nvPr/>
        </p:nvSpPr>
        <p:spPr bwMode="auto">
          <a:xfrm>
            <a:off x="8705076" y="4850488"/>
            <a:ext cx="882820" cy="199380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293" name="Freeform 294"/>
          <p:cNvSpPr>
            <a:spLocks/>
          </p:cNvSpPr>
          <p:nvPr/>
        </p:nvSpPr>
        <p:spPr bwMode="auto">
          <a:xfrm>
            <a:off x="9521181" y="4912702"/>
            <a:ext cx="647579" cy="1933746"/>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294" name="Freeform 295"/>
          <p:cNvSpPr>
            <a:spLocks/>
          </p:cNvSpPr>
          <p:nvPr/>
        </p:nvSpPr>
        <p:spPr bwMode="auto">
          <a:xfrm>
            <a:off x="11216606" y="5095170"/>
            <a:ext cx="587379" cy="1749119"/>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295" name="Freeform 296"/>
          <p:cNvSpPr>
            <a:spLocks/>
          </p:cNvSpPr>
          <p:nvPr/>
        </p:nvSpPr>
        <p:spPr bwMode="auto">
          <a:xfrm>
            <a:off x="10268016" y="4910319"/>
            <a:ext cx="890017" cy="1933973"/>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58" name="Freeform 389"/>
          <p:cNvSpPr>
            <a:spLocks/>
          </p:cNvSpPr>
          <p:nvPr/>
        </p:nvSpPr>
        <p:spPr bwMode="auto">
          <a:xfrm flipH="1">
            <a:off x="7652724" y="4836656"/>
            <a:ext cx="890609" cy="2010457"/>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59" name="Freeform 390"/>
          <p:cNvSpPr>
            <a:spLocks/>
          </p:cNvSpPr>
          <p:nvPr/>
        </p:nvSpPr>
        <p:spPr bwMode="auto">
          <a:xfrm flipH="1">
            <a:off x="6919146" y="4983421"/>
            <a:ext cx="621231" cy="1863693"/>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7" name="Group 6"/>
          <p:cNvGrpSpPr/>
          <p:nvPr/>
        </p:nvGrpSpPr>
        <p:grpSpPr>
          <a:xfrm>
            <a:off x="7159651" y="4735115"/>
            <a:ext cx="748333" cy="2113051"/>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grpSp>
        <p:nvGrpSpPr>
          <p:cNvPr id="11" name="Group 10"/>
          <p:cNvGrpSpPr/>
          <p:nvPr/>
        </p:nvGrpSpPr>
        <p:grpSpPr>
          <a:xfrm>
            <a:off x="10817004" y="4762186"/>
            <a:ext cx="792696" cy="2084213"/>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nvGrpSpPr>
          <p:cNvPr id="10" name="Group 9"/>
          <p:cNvGrpSpPr/>
          <p:nvPr/>
        </p:nvGrpSpPr>
        <p:grpSpPr>
          <a:xfrm>
            <a:off x="10011979" y="4612885"/>
            <a:ext cx="770139" cy="2234660"/>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nvGrpSpPr>
          <p:cNvPr id="12" name="Group 11"/>
          <p:cNvGrpSpPr/>
          <p:nvPr/>
        </p:nvGrpSpPr>
        <p:grpSpPr>
          <a:xfrm>
            <a:off x="9102316" y="4612884"/>
            <a:ext cx="1290867" cy="2233603"/>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grpSp>
        <p:nvGrpSpPr>
          <p:cNvPr id="560" name="Group 559"/>
          <p:cNvGrpSpPr/>
          <p:nvPr/>
        </p:nvGrpSpPr>
        <p:grpSpPr>
          <a:xfrm>
            <a:off x="8120494" y="4573539"/>
            <a:ext cx="721642" cy="2273575"/>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sp>
        <p:nvSpPr>
          <p:cNvPr id="14" name="TextBox 13"/>
          <p:cNvSpPr txBox="1"/>
          <p:nvPr/>
        </p:nvSpPr>
        <p:spPr>
          <a:xfrm>
            <a:off x="6091439" y="667665"/>
            <a:ext cx="4474302" cy="738536"/>
          </a:xfrm>
          <a:prstGeom prst="rect">
            <a:avLst/>
          </a:prstGeom>
          <a:noFill/>
        </p:spPr>
        <p:txBody>
          <a:bodyPr wrap="none" lIns="0" tIns="0" rIns="0" bIns="0" rtlCol="0">
            <a:spAutoFit/>
          </a:bodyPr>
          <a:lstStyle/>
          <a:p>
            <a:r>
              <a:rPr lang="en-US" sz="4799" spc="-70" dirty="0">
                <a:solidFill>
                  <a:schemeClr val="tx1">
                    <a:lumMod val="75000"/>
                  </a:schemeClr>
                </a:solidFill>
                <a:latin typeface="+mj-lt"/>
              </a:rPr>
              <a:t>Sharing is caring…</a:t>
            </a:r>
            <a:endParaRPr lang="fi-FI" sz="4799" spc="-70" dirty="0">
              <a:solidFill>
                <a:schemeClr val="tx1">
                  <a:lumMod val="75000"/>
                </a:schemeClr>
              </a:solidFill>
              <a:latin typeface="+mj-lt"/>
            </a:endParaRPr>
          </a:p>
        </p:txBody>
      </p:sp>
      <p:sp>
        <p:nvSpPr>
          <p:cNvPr id="187" name="TextBox 186"/>
          <p:cNvSpPr txBox="1"/>
          <p:nvPr/>
        </p:nvSpPr>
        <p:spPr>
          <a:xfrm>
            <a:off x="403709" y="5201214"/>
            <a:ext cx="6362630" cy="663625"/>
          </a:xfrm>
          <a:prstGeom prst="rect">
            <a:avLst/>
          </a:prstGeom>
          <a:noFill/>
        </p:spPr>
        <p:txBody>
          <a:bodyPr wrap="none" lIns="0" tIns="0" rIns="0" bIns="0" rtlCol="0">
            <a:spAutoFit/>
          </a:bodyPr>
          <a:lstStyle/>
          <a:p>
            <a:r>
              <a:rPr lang="en-US" sz="4312" b="1" spc="-70" dirty="0">
                <a:solidFill>
                  <a:srgbClr val="0072C6"/>
                </a:solidFill>
                <a:latin typeface="+mj-lt"/>
              </a:rPr>
              <a:t>http://aka.ms/SharePointPnP</a:t>
            </a:r>
            <a:endParaRPr lang="fi-FI" sz="4312" b="1" spc="-70" dirty="0">
              <a:solidFill>
                <a:srgbClr val="0072C6"/>
              </a:solidFill>
              <a:latin typeface="+mj-lt"/>
            </a:endParaRPr>
          </a:p>
        </p:txBody>
      </p:sp>
    </p:spTree>
    <p:extLst>
      <p:ext uri="{BB962C8B-B14F-4D97-AF65-F5344CB8AC3E}">
        <p14:creationId xmlns:p14="http://schemas.microsoft.com/office/powerpoint/2010/main" val="101785875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51059" y="1118530"/>
            <a:ext cx="3954528" cy="898463"/>
          </a:xfrm>
          <a:prstGeom prst="rect">
            <a:avLst/>
          </a:prstGeom>
          <a:noFill/>
        </p:spPr>
        <p:txBody>
          <a:bodyPr wrap="none" lIns="179017" tIns="143214" rIns="179017" bIns="143214" rtlCol="0">
            <a:spAutoFit/>
          </a:bodyPr>
          <a:lstStyle/>
          <a:p>
            <a:pPr defTabSz="913112">
              <a:lnSpc>
                <a:spcPct val="90000"/>
              </a:lnSpc>
              <a:spcAft>
                <a:spcPts val="588"/>
              </a:spcAft>
            </a:pPr>
            <a:r>
              <a:rPr lang="en-US" sz="4399" kern="0" dirty="0">
                <a:solidFill>
                  <a:schemeClr val="tx2"/>
                </a:solidFill>
                <a:latin typeface="Segoe UI" panose="020B0502040204020203" pitchFamily="34" charset="0"/>
                <a:ea typeface="Segoe UI Light" panose="020B0502040204020203" pitchFamily="34" charset="0"/>
                <a:cs typeface="Segoe UI" panose="020B0502040204020203" pitchFamily="34" charset="0"/>
              </a:rPr>
              <a:t>dev.office.com</a:t>
            </a:r>
          </a:p>
        </p:txBody>
      </p:sp>
      <p:sp>
        <p:nvSpPr>
          <p:cNvPr id="5" name="TextBox 4"/>
          <p:cNvSpPr txBox="1"/>
          <p:nvPr/>
        </p:nvSpPr>
        <p:spPr>
          <a:xfrm>
            <a:off x="749549" y="3144014"/>
            <a:ext cx="6933224" cy="1093279"/>
          </a:xfrm>
          <a:prstGeom prst="rect">
            <a:avLst/>
          </a:prstGeom>
          <a:noFill/>
        </p:spPr>
        <p:txBody>
          <a:bodyPr wrap="square" lIns="179017" tIns="143214" rIns="179017" bIns="179017" rtlCol="0" anchor="t">
            <a:noAutofit/>
          </a:bodyPr>
          <a:lstStyle/>
          <a:p>
            <a:pPr defTabSz="565828"/>
            <a:r>
              <a:rPr lang="en-US" sz="3199" kern="0" dirty="0">
                <a:solidFill>
                  <a:schemeClr val="bg2"/>
                </a:solidFill>
                <a:latin typeface="Segoe UI" panose="020B0502040204020203" pitchFamily="34" charset="0"/>
                <a:ea typeface="Segoe UI Light" panose="020B0502040204020203" pitchFamily="34" charset="0"/>
                <a:cs typeface="Segoe UI" panose="020B0502040204020203" pitchFamily="34" charset="0"/>
              </a:rPr>
              <a:t>Explore</a:t>
            </a:r>
            <a:r>
              <a:rPr lang="en-US" sz="3527" dirty="0">
                <a:solidFill>
                  <a:schemeClr val="tx2"/>
                </a:solidFill>
                <a:latin typeface="Segoe UI Light" panose="020B0502040204020203" pitchFamily="34" charset="0"/>
                <a:cs typeface="Segoe UI Light" panose="020B0502040204020203" pitchFamily="34" charset="0"/>
              </a:rPr>
              <a:t> </a:t>
            </a:r>
          </a:p>
          <a:p>
            <a:pPr defTabSz="565828"/>
            <a:r>
              <a:rPr lang="en-US" sz="1999" dirty="0">
                <a:solidFill>
                  <a:schemeClr val="tx1">
                    <a:lumMod val="50000"/>
                    <a:lumOff val="50000"/>
                  </a:schemeClr>
                </a:solidFill>
                <a:cs typeface="Segoe UI" panose="020B0502040204020203" pitchFamily="34" charset="0"/>
                <a:hlinkClick r:id="rId3"/>
              </a:rPr>
              <a:t>http://apisandbox.msdn.microsoft.com</a:t>
            </a:r>
            <a:endParaRPr lang="en-US" sz="1999" dirty="0">
              <a:solidFill>
                <a:schemeClr val="tx1">
                  <a:lumMod val="50000"/>
                  <a:lumOff val="50000"/>
                </a:schemeClr>
              </a:solidFill>
              <a:cs typeface="Segoe UI" panose="020B0502040204020203" pitchFamily="34" charset="0"/>
            </a:endParaRPr>
          </a:p>
          <a:p>
            <a:pPr defTabSz="565828"/>
            <a:endParaRPr lang="en-US" sz="1999" dirty="0">
              <a:solidFill>
                <a:schemeClr val="tx1">
                  <a:lumMod val="50000"/>
                  <a:lumOff val="50000"/>
                </a:schemeClr>
              </a:solidFill>
              <a:cs typeface="Segoe UI" panose="020B0502040204020203" pitchFamily="34" charset="0"/>
            </a:endParaRPr>
          </a:p>
        </p:txBody>
      </p:sp>
      <p:sp>
        <p:nvSpPr>
          <p:cNvPr id="6" name="TextBox 5"/>
          <p:cNvSpPr txBox="1"/>
          <p:nvPr/>
        </p:nvSpPr>
        <p:spPr>
          <a:xfrm>
            <a:off x="771769" y="2109487"/>
            <a:ext cx="6933224" cy="1093279"/>
          </a:xfrm>
          <a:prstGeom prst="rect">
            <a:avLst/>
          </a:prstGeom>
          <a:noFill/>
        </p:spPr>
        <p:txBody>
          <a:bodyPr wrap="square" lIns="179017" tIns="143214" rIns="179017" bIns="179017" rtlCol="0" anchor="t">
            <a:noAutofit/>
          </a:bodyPr>
          <a:lstStyle/>
          <a:p>
            <a:pPr defTabSz="565828"/>
            <a:r>
              <a:rPr lang="en-US" sz="3199" kern="0" dirty="0">
                <a:solidFill>
                  <a:schemeClr val="bg2"/>
                </a:solidFill>
                <a:latin typeface="Segoe UI" panose="020B0502040204020203" pitchFamily="34" charset="0"/>
                <a:ea typeface="Segoe UI Light" panose="020B0502040204020203" pitchFamily="34" charset="0"/>
                <a:cs typeface="Segoe UI" panose="020B0502040204020203" pitchFamily="34" charset="0"/>
              </a:rPr>
              <a:t>Sign</a:t>
            </a:r>
            <a:r>
              <a:rPr lang="en-US" sz="3527" dirty="0">
                <a:solidFill>
                  <a:schemeClr val="bg2"/>
                </a:solidFill>
                <a:latin typeface="Segoe UI Light" panose="020B0502040204020203" pitchFamily="34" charset="0"/>
                <a:cs typeface="Segoe UI Light" panose="020B0502040204020203" pitchFamily="34" charset="0"/>
              </a:rPr>
              <a:t> </a:t>
            </a:r>
            <a:r>
              <a:rPr lang="en-US" sz="3199" kern="0" dirty="0">
                <a:solidFill>
                  <a:schemeClr val="bg2"/>
                </a:solidFill>
                <a:latin typeface="Segoe UI" panose="020B0502040204020203" pitchFamily="34" charset="0"/>
                <a:ea typeface="Segoe UI Light" panose="020B0502040204020203" pitchFamily="34" charset="0"/>
                <a:cs typeface="Segoe UI" panose="020B0502040204020203" pitchFamily="34" charset="0"/>
              </a:rPr>
              <a:t>up</a:t>
            </a:r>
          </a:p>
          <a:p>
            <a:pPr defTabSz="565828"/>
            <a:r>
              <a:rPr lang="en-US" sz="1999" dirty="0">
                <a:solidFill>
                  <a:schemeClr val="tx1">
                    <a:lumMod val="50000"/>
                    <a:lumOff val="50000"/>
                  </a:schemeClr>
                </a:solidFill>
                <a:cs typeface="Segoe UI" panose="020B0502040204020203" pitchFamily="34" charset="0"/>
                <a:hlinkClick r:id="rId4"/>
              </a:rPr>
              <a:t>http://dev.office.com/getting-started</a:t>
            </a:r>
            <a:endParaRPr lang="en-US" sz="1999" dirty="0">
              <a:solidFill>
                <a:schemeClr val="tx1">
                  <a:lumMod val="50000"/>
                  <a:lumOff val="50000"/>
                </a:schemeClr>
              </a:solidFill>
              <a:cs typeface="Segoe UI" panose="020B0502040204020203" pitchFamily="34" charset="0"/>
            </a:endParaRPr>
          </a:p>
          <a:p>
            <a:pPr defTabSz="565828"/>
            <a:endParaRPr lang="en-US" sz="1999" dirty="0">
              <a:solidFill>
                <a:schemeClr val="tx1">
                  <a:lumMod val="50000"/>
                  <a:lumOff val="50000"/>
                </a:schemeClr>
              </a:solidFill>
              <a:cs typeface="Segoe UI" panose="020B0502040204020203" pitchFamily="34" charset="0"/>
            </a:endParaRPr>
          </a:p>
        </p:txBody>
      </p:sp>
      <p:sp>
        <p:nvSpPr>
          <p:cNvPr id="7" name="TextBox 6"/>
          <p:cNvSpPr txBox="1"/>
          <p:nvPr/>
        </p:nvSpPr>
        <p:spPr>
          <a:xfrm>
            <a:off x="751058" y="4248819"/>
            <a:ext cx="6933224" cy="1093279"/>
          </a:xfrm>
          <a:prstGeom prst="rect">
            <a:avLst/>
          </a:prstGeom>
          <a:noFill/>
        </p:spPr>
        <p:txBody>
          <a:bodyPr wrap="square" lIns="179017" tIns="143214" rIns="179017" bIns="179017" rtlCol="0" anchor="t">
            <a:noAutofit/>
          </a:bodyPr>
          <a:lstStyle/>
          <a:p>
            <a:pPr defTabSz="565828"/>
            <a:r>
              <a:rPr lang="en-US" sz="3199" kern="0" dirty="0">
                <a:solidFill>
                  <a:schemeClr val="bg2"/>
                </a:solidFill>
                <a:latin typeface="Segoe UI" panose="020B0502040204020203" pitchFamily="34" charset="0"/>
                <a:ea typeface="Segoe UI Light" panose="020B0502040204020203" pitchFamily="34" charset="0"/>
                <a:cs typeface="Segoe UI" panose="020B0502040204020203" pitchFamily="34" charset="0"/>
              </a:rPr>
              <a:t>Get</a:t>
            </a:r>
            <a:r>
              <a:rPr lang="en-US" sz="3527" dirty="0">
                <a:solidFill>
                  <a:schemeClr val="bg2"/>
                </a:solidFill>
                <a:latin typeface="Segoe UI Light" panose="020B0502040204020203" pitchFamily="34" charset="0"/>
                <a:cs typeface="Segoe UI Light" panose="020B0502040204020203" pitchFamily="34" charset="0"/>
              </a:rPr>
              <a:t> </a:t>
            </a:r>
            <a:r>
              <a:rPr lang="en-US" sz="3199" kern="0" dirty="0">
                <a:solidFill>
                  <a:schemeClr val="bg2"/>
                </a:solidFill>
                <a:latin typeface="Segoe UI" panose="020B0502040204020203" pitchFamily="34" charset="0"/>
                <a:ea typeface="Segoe UI Light" panose="020B0502040204020203" pitchFamily="34" charset="0"/>
                <a:cs typeface="Segoe UI" panose="020B0502040204020203" pitchFamily="34" charset="0"/>
              </a:rPr>
              <a:t>trained</a:t>
            </a:r>
            <a:br>
              <a:rPr lang="en-US" sz="3527" dirty="0">
                <a:solidFill>
                  <a:schemeClr val="tx1">
                    <a:lumMod val="50000"/>
                    <a:lumOff val="50000"/>
                  </a:schemeClr>
                </a:solidFill>
                <a:latin typeface="Segoe UI Light" panose="020B0502040204020203" pitchFamily="34" charset="0"/>
                <a:cs typeface="Segoe UI Light" panose="020B0502040204020203" pitchFamily="34" charset="0"/>
              </a:rPr>
            </a:br>
            <a:r>
              <a:rPr lang="en-US" sz="1999" dirty="0">
                <a:solidFill>
                  <a:schemeClr val="tx1">
                    <a:lumMod val="50000"/>
                    <a:lumOff val="50000"/>
                  </a:schemeClr>
                </a:solidFill>
                <a:cs typeface="Segoe UI" panose="020B0502040204020203" pitchFamily="34" charset="0"/>
                <a:hlinkClick r:id="rId5"/>
              </a:rPr>
              <a:t>http://dev.office.com/training</a:t>
            </a:r>
            <a:endParaRPr lang="en-US" sz="1999" dirty="0">
              <a:solidFill>
                <a:schemeClr val="tx1">
                  <a:lumMod val="50000"/>
                  <a:lumOff val="50000"/>
                </a:schemeClr>
              </a:solidFill>
              <a:cs typeface="Segoe UI" panose="020B0502040204020203" pitchFamily="34" charset="0"/>
            </a:endParaRPr>
          </a:p>
          <a:p>
            <a:pPr defTabSz="565828"/>
            <a:endParaRPr lang="en-US" sz="1999" dirty="0">
              <a:solidFill>
                <a:schemeClr val="tx1">
                  <a:lumMod val="50000"/>
                  <a:lumOff val="50000"/>
                </a:schemeClr>
              </a:solidFill>
              <a:cs typeface="Segoe UI" panose="020B0502040204020203" pitchFamily="34" charset="0"/>
            </a:endParaRPr>
          </a:p>
        </p:txBody>
      </p:sp>
      <p:grpSp>
        <p:nvGrpSpPr>
          <p:cNvPr id="9" name="Group 8"/>
          <p:cNvGrpSpPr/>
          <p:nvPr/>
        </p:nvGrpSpPr>
        <p:grpSpPr>
          <a:xfrm>
            <a:off x="7239161" y="1203006"/>
            <a:ext cx="4237746" cy="3770971"/>
            <a:chOff x="1503299" y="914400"/>
            <a:chExt cx="1685883" cy="1500188"/>
          </a:xfrm>
        </p:grpSpPr>
        <p:pic>
          <p:nvPicPr>
            <p:cNvPr id="10" name="Picture 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542626" y="961693"/>
              <a:ext cx="1605461" cy="1070307"/>
            </a:xfrm>
            <a:prstGeom prst="rect">
              <a:avLst/>
            </a:prstGeom>
          </p:spPr>
        </p:pic>
        <p:sp>
          <p:nvSpPr>
            <p:cNvPr id="11" name="Rectangle 5"/>
            <p:cNvSpPr>
              <a:spLocks noChangeArrowheads="1"/>
            </p:cNvSpPr>
            <p:nvPr/>
          </p:nvSpPr>
          <p:spPr bwMode="auto">
            <a:xfrm>
              <a:off x="1858963" y="2382838"/>
              <a:ext cx="982663" cy="31750"/>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2" name="Freeform 11"/>
            <p:cNvSpPr>
              <a:spLocks/>
            </p:cNvSpPr>
            <p:nvPr/>
          </p:nvSpPr>
          <p:spPr bwMode="auto">
            <a:xfrm>
              <a:off x="1503299" y="914400"/>
              <a:ext cx="1685883" cy="1179513"/>
            </a:xfrm>
            <a:custGeom>
              <a:avLst/>
              <a:gdLst>
                <a:gd name="connsiteX0" fmla="*/ 82097 w 1978025"/>
                <a:gd name="connsiteY0" fmla="*/ 50800 h 1179513"/>
                <a:gd name="connsiteX1" fmla="*/ 50800 w 1978025"/>
                <a:gd name="connsiteY1" fmla="*/ 82163 h 1179513"/>
                <a:gd name="connsiteX2" fmla="*/ 50800 w 1978025"/>
                <a:gd name="connsiteY2" fmla="*/ 1054410 h 1179513"/>
                <a:gd name="connsiteX3" fmla="*/ 82097 w 1978025"/>
                <a:gd name="connsiteY3" fmla="*/ 1079500 h 1179513"/>
                <a:gd name="connsiteX4" fmla="*/ 1891075 w 1978025"/>
                <a:gd name="connsiteY4" fmla="*/ 1079500 h 1179513"/>
                <a:gd name="connsiteX5" fmla="*/ 1916113 w 1978025"/>
                <a:gd name="connsiteY5" fmla="*/ 1054410 h 1179513"/>
                <a:gd name="connsiteX6" fmla="*/ 1916113 w 1978025"/>
                <a:gd name="connsiteY6" fmla="*/ 82163 h 1179513"/>
                <a:gd name="connsiteX7" fmla="*/ 1891075 w 1978025"/>
                <a:gd name="connsiteY7" fmla="*/ 50800 h 1179513"/>
                <a:gd name="connsiteX8" fmla="*/ 82097 w 1978025"/>
                <a:gd name="connsiteY8" fmla="*/ 50800 h 1179513"/>
                <a:gd name="connsiteX9" fmla="*/ 62596 w 1978025"/>
                <a:gd name="connsiteY9" fmla="*/ 0 h 1179513"/>
                <a:gd name="connsiteX10" fmla="*/ 1915429 w 1978025"/>
                <a:gd name="connsiteY10" fmla="*/ 0 h 1179513"/>
                <a:gd name="connsiteX11" fmla="*/ 1978025 w 1978025"/>
                <a:gd name="connsiteY11" fmla="*/ 62740 h 1179513"/>
                <a:gd name="connsiteX12" fmla="*/ 1978025 w 1978025"/>
                <a:gd name="connsiteY12" fmla="*/ 1116773 h 1179513"/>
                <a:gd name="connsiteX13" fmla="*/ 1915429 w 1978025"/>
                <a:gd name="connsiteY13" fmla="*/ 1179513 h 1179513"/>
                <a:gd name="connsiteX14" fmla="*/ 62596 w 1978025"/>
                <a:gd name="connsiteY14" fmla="*/ 1179513 h 1179513"/>
                <a:gd name="connsiteX15" fmla="*/ 0 w 1978025"/>
                <a:gd name="connsiteY15" fmla="*/ 1116773 h 1179513"/>
                <a:gd name="connsiteX16" fmla="*/ 0 w 1978025"/>
                <a:gd name="connsiteY16" fmla="*/ 62740 h 1179513"/>
                <a:gd name="connsiteX17" fmla="*/ 62596 w 1978025"/>
                <a:gd name="connsiteY17" fmla="*/ 0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8025" h="1179513">
                  <a:moveTo>
                    <a:pt x="82097" y="50800"/>
                  </a:moveTo>
                  <a:cubicBezTo>
                    <a:pt x="63319" y="50800"/>
                    <a:pt x="50800" y="63345"/>
                    <a:pt x="50800" y="82163"/>
                  </a:cubicBezTo>
                  <a:cubicBezTo>
                    <a:pt x="50800" y="82163"/>
                    <a:pt x="50800" y="82163"/>
                    <a:pt x="50800" y="1054410"/>
                  </a:cubicBezTo>
                  <a:cubicBezTo>
                    <a:pt x="50800" y="1066955"/>
                    <a:pt x="63319" y="1079500"/>
                    <a:pt x="82097" y="1079500"/>
                  </a:cubicBezTo>
                  <a:cubicBezTo>
                    <a:pt x="82097" y="1079500"/>
                    <a:pt x="82097" y="1079500"/>
                    <a:pt x="1891075" y="1079500"/>
                  </a:cubicBezTo>
                  <a:cubicBezTo>
                    <a:pt x="1903594" y="1079500"/>
                    <a:pt x="1916113" y="1066955"/>
                    <a:pt x="1916113" y="1054410"/>
                  </a:cubicBezTo>
                  <a:lnTo>
                    <a:pt x="1916113" y="82163"/>
                  </a:lnTo>
                  <a:cubicBezTo>
                    <a:pt x="1916113" y="63345"/>
                    <a:pt x="1903594" y="50800"/>
                    <a:pt x="1891075" y="50800"/>
                  </a:cubicBezTo>
                  <a:cubicBezTo>
                    <a:pt x="1891075" y="50800"/>
                    <a:pt x="1891075" y="50800"/>
                    <a:pt x="82097" y="50800"/>
                  </a:cubicBezTo>
                  <a:close/>
                  <a:moveTo>
                    <a:pt x="62596" y="0"/>
                  </a:moveTo>
                  <a:cubicBezTo>
                    <a:pt x="1915429" y="0"/>
                    <a:pt x="1915429" y="0"/>
                    <a:pt x="1915429" y="0"/>
                  </a:cubicBezTo>
                  <a:cubicBezTo>
                    <a:pt x="1946727" y="0"/>
                    <a:pt x="1978025" y="25096"/>
                    <a:pt x="1978025" y="62740"/>
                  </a:cubicBezTo>
                  <a:lnTo>
                    <a:pt x="1978025" y="1116773"/>
                  </a:lnTo>
                  <a:cubicBezTo>
                    <a:pt x="1978025" y="1154417"/>
                    <a:pt x="1946727" y="1179513"/>
                    <a:pt x="1915429" y="1179513"/>
                  </a:cubicBezTo>
                  <a:cubicBezTo>
                    <a:pt x="62596" y="1179513"/>
                    <a:pt x="62596" y="1179513"/>
                    <a:pt x="62596" y="1179513"/>
                  </a:cubicBezTo>
                  <a:cubicBezTo>
                    <a:pt x="25038" y="1179513"/>
                    <a:pt x="0" y="1154417"/>
                    <a:pt x="0" y="1116773"/>
                  </a:cubicBezTo>
                  <a:cubicBezTo>
                    <a:pt x="0" y="62740"/>
                    <a:pt x="0" y="62740"/>
                    <a:pt x="0" y="62740"/>
                  </a:cubicBezTo>
                  <a:cubicBezTo>
                    <a:pt x="0" y="25096"/>
                    <a:pt x="25038" y="0"/>
                    <a:pt x="62596" y="0"/>
                  </a:cubicBezTo>
                  <a:close/>
                </a:path>
              </a:pathLst>
            </a:custGeom>
            <a:solidFill>
              <a:srgbClr val="3C3C3C"/>
            </a:solidFill>
            <a:ln>
              <a:noFill/>
            </a:ln>
            <a:extLst/>
          </p:spPr>
          <p:txBody>
            <a:bodyPr vert="horz" wrap="square" lIns="89547" tIns="44774" rIns="89547" bIns="44774" numCol="1" anchor="t" anchorCtr="0" compatLnSpc="1">
              <a:prstTxWarp prst="textNoShape">
                <a:avLst/>
              </a:prstTxWarp>
              <a:noAutofit/>
            </a:bodyPr>
            <a:lstStyle/>
            <a:p>
              <a:pPr defTabSz="913369"/>
              <a:endParaRPr lang="en-US" sz="1762">
                <a:solidFill>
                  <a:schemeClr val="tx1">
                    <a:lumMod val="50000"/>
                    <a:lumOff val="50000"/>
                  </a:schemeClr>
                </a:solidFill>
              </a:endParaRPr>
            </a:p>
          </p:txBody>
        </p:sp>
        <p:sp>
          <p:nvSpPr>
            <p:cNvPr id="13" name="Rectangle 33"/>
            <p:cNvSpPr>
              <a:spLocks noChangeArrowheads="1"/>
            </p:cNvSpPr>
            <p:nvPr/>
          </p:nvSpPr>
          <p:spPr bwMode="auto">
            <a:xfrm>
              <a:off x="2309813" y="2081213"/>
              <a:ext cx="80963" cy="320675"/>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grpSp>
      <p:grpSp>
        <p:nvGrpSpPr>
          <p:cNvPr id="14" name="Group 13"/>
          <p:cNvGrpSpPr/>
          <p:nvPr/>
        </p:nvGrpSpPr>
        <p:grpSpPr>
          <a:xfrm>
            <a:off x="5781950" y="2769256"/>
            <a:ext cx="4030913" cy="2609747"/>
            <a:chOff x="2781859" y="2353478"/>
            <a:chExt cx="3165371" cy="2049370"/>
          </a:xfrm>
        </p:grpSpPr>
        <p:sp>
          <p:nvSpPr>
            <p:cNvPr id="15" name="Rectangle 112"/>
            <p:cNvSpPr>
              <a:spLocks noChangeArrowheads="1"/>
            </p:cNvSpPr>
            <p:nvPr/>
          </p:nvSpPr>
          <p:spPr bwMode="auto">
            <a:xfrm>
              <a:off x="3390086" y="2353478"/>
              <a:ext cx="1958500" cy="1372513"/>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pic>
          <p:nvPicPr>
            <p:cNvPr id="16" name="Picture 1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481020" y="2446693"/>
              <a:ext cx="1776632" cy="1203989"/>
            </a:xfrm>
            <a:prstGeom prst="rect">
              <a:avLst/>
            </a:prstGeom>
          </p:spPr>
        </p:pic>
        <p:sp>
          <p:nvSpPr>
            <p:cNvPr id="17" name="Freeform 113"/>
            <p:cNvSpPr>
              <a:spLocks/>
            </p:cNvSpPr>
            <p:nvPr/>
          </p:nvSpPr>
          <p:spPr bwMode="auto">
            <a:xfrm>
              <a:off x="2786564" y="3751060"/>
              <a:ext cx="3160666" cy="598516"/>
            </a:xfrm>
            <a:custGeom>
              <a:avLst/>
              <a:gdLst>
                <a:gd name="T0" fmla="*/ 1060 w 1060"/>
                <a:gd name="T1" fmla="*/ 191 h 191"/>
                <a:gd name="T2" fmla="*/ 0 w 1060"/>
                <a:gd name="T3" fmla="*/ 191 h 191"/>
                <a:gd name="T4" fmla="*/ 195 w 1060"/>
                <a:gd name="T5" fmla="*/ 0 h 191"/>
                <a:gd name="T6" fmla="*/ 865 w 1060"/>
                <a:gd name="T7" fmla="*/ 0 h 191"/>
                <a:gd name="T8" fmla="*/ 1060 w 1060"/>
                <a:gd name="T9" fmla="*/ 191 h 191"/>
              </a:gdLst>
              <a:ahLst/>
              <a:cxnLst>
                <a:cxn ang="0">
                  <a:pos x="T0" y="T1"/>
                </a:cxn>
                <a:cxn ang="0">
                  <a:pos x="T2" y="T3"/>
                </a:cxn>
                <a:cxn ang="0">
                  <a:pos x="T4" y="T5"/>
                </a:cxn>
                <a:cxn ang="0">
                  <a:pos x="T6" y="T7"/>
                </a:cxn>
                <a:cxn ang="0">
                  <a:pos x="T8" y="T9"/>
                </a:cxn>
              </a:cxnLst>
              <a:rect l="0" t="0" r="r" b="b"/>
              <a:pathLst>
                <a:path w="1060" h="191">
                  <a:moveTo>
                    <a:pt x="1060" y="191"/>
                  </a:moveTo>
                  <a:lnTo>
                    <a:pt x="0" y="191"/>
                  </a:lnTo>
                  <a:lnTo>
                    <a:pt x="195" y="0"/>
                  </a:lnTo>
                  <a:lnTo>
                    <a:pt x="865" y="0"/>
                  </a:lnTo>
                  <a:lnTo>
                    <a:pt x="1060" y="191"/>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8" name="Rectangle 114"/>
            <p:cNvSpPr>
              <a:spLocks noChangeArrowheads="1"/>
            </p:cNvSpPr>
            <p:nvPr/>
          </p:nvSpPr>
          <p:spPr bwMode="auto">
            <a:xfrm>
              <a:off x="2781859" y="4349578"/>
              <a:ext cx="3161846" cy="53270"/>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9" name="Oval 115"/>
            <p:cNvSpPr>
              <a:spLocks noChangeArrowheads="1"/>
            </p:cNvSpPr>
            <p:nvPr/>
          </p:nvSpPr>
          <p:spPr bwMode="auto">
            <a:xfrm>
              <a:off x="4330166" y="2387947"/>
              <a:ext cx="40738" cy="3760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0" name="Freeform 116"/>
            <p:cNvSpPr>
              <a:spLocks/>
            </p:cNvSpPr>
            <p:nvPr/>
          </p:nvSpPr>
          <p:spPr bwMode="auto">
            <a:xfrm>
              <a:off x="3985471" y="4136493"/>
              <a:ext cx="783399" cy="150413"/>
            </a:xfrm>
            <a:custGeom>
              <a:avLst/>
              <a:gdLst>
                <a:gd name="T0" fmla="*/ 240 w 250"/>
                <a:gd name="T1" fmla="*/ 0 h 48"/>
                <a:gd name="T2" fmla="*/ 10 w 250"/>
                <a:gd name="T3" fmla="*/ 0 h 48"/>
                <a:gd name="T4" fmla="*/ 0 w 250"/>
                <a:gd name="T5" fmla="*/ 48 h 48"/>
                <a:gd name="T6" fmla="*/ 250 w 250"/>
                <a:gd name="T7" fmla="*/ 48 h 48"/>
                <a:gd name="T8" fmla="*/ 240 w 250"/>
                <a:gd name="T9" fmla="*/ 0 h 48"/>
              </a:gdLst>
              <a:ahLst/>
              <a:cxnLst>
                <a:cxn ang="0">
                  <a:pos x="T0" y="T1"/>
                </a:cxn>
                <a:cxn ang="0">
                  <a:pos x="T2" y="T3"/>
                </a:cxn>
                <a:cxn ang="0">
                  <a:pos x="T4" y="T5"/>
                </a:cxn>
                <a:cxn ang="0">
                  <a:pos x="T6" y="T7"/>
                </a:cxn>
                <a:cxn ang="0">
                  <a:pos x="T8" y="T9"/>
                </a:cxn>
              </a:cxnLst>
              <a:rect l="0" t="0" r="r" b="b"/>
              <a:pathLst>
                <a:path w="250" h="48">
                  <a:moveTo>
                    <a:pt x="240" y="0"/>
                  </a:moveTo>
                  <a:lnTo>
                    <a:pt x="10" y="0"/>
                  </a:lnTo>
                  <a:lnTo>
                    <a:pt x="0" y="48"/>
                  </a:lnTo>
                  <a:lnTo>
                    <a:pt x="250" y="48"/>
                  </a:lnTo>
                  <a:lnTo>
                    <a:pt x="240"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1" name="Freeform 117"/>
            <p:cNvSpPr>
              <a:spLocks/>
            </p:cNvSpPr>
            <p:nvPr/>
          </p:nvSpPr>
          <p:spPr bwMode="auto">
            <a:xfrm>
              <a:off x="3070461" y="3798065"/>
              <a:ext cx="2575816" cy="291423"/>
            </a:xfrm>
            <a:custGeom>
              <a:avLst/>
              <a:gdLst>
                <a:gd name="T0" fmla="*/ 732 w 822"/>
                <a:gd name="T1" fmla="*/ 0 h 93"/>
                <a:gd name="T2" fmla="*/ 87 w 822"/>
                <a:gd name="T3" fmla="*/ 0 h 93"/>
                <a:gd name="T4" fmla="*/ 0 w 822"/>
                <a:gd name="T5" fmla="*/ 93 h 93"/>
                <a:gd name="T6" fmla="*/ 822 w 822"/>
                <a:gd name="T7" fmla="*/ 93 h 93"/>
                <a:gd name="T8" fmla="*/ 732 w 822"/>
                <a:gd name="T9" fmla="*/ 0 h 93"/>
              </a:gdLst>
              <a:ahLst/>
              <a:cxnLst>
                <a:cxn ang="0">
                  <a:pos x="T0" y="T1"/>
                </a:cxn>
                <a:cxn ang="0">
                  <a:pos x="T2" y="T3"/>
                </a:cxn>
                <a:cxn ang="0">
                  <a:pos x="T4" y="T5"/>
                </a:cxn>
                <a:cxn ang="0">
                  <a:pos x="T6" y="T7"/>
                </a:cxn>
                <a:cxn ang="0">
                  <a:pos x="T8" y="T9"/>
                </a:cxn>
              </a:cxnLst>
              <a:rect l="0" t="0" r="r" b="b"/>
              <a:pathLst>
                <a:path w="822" h="93">
                  <a:moveTo>
                    <a:pt x="732" y="0"/>
                  </a:moveTo>
                  <a:lnTo>
                    <a:pt x="87" y="0"/>
                  </a:lnTo>
                  <a:lnTo>
                    <a:pt x="0" y="93"/>
                  </a:lnTo>
                  <a:lnTo>
                    <a:pt x="822" y="93"/>
                  </a:lnTo>
                  <a:lnTo>
                    <a:pt x="732"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2" name="Rectangle 118"/>
            <p:cNvSpPr>
              <a:spLocks noChangeArrowheads="1"/>
            </p:cNvSpPr>
            <p:nvPr/>
          </p:nvSpPr>
          <p:spPr bwMode="auto">
            <a:xfrm>
              <a:off x="3137291" y="3986081"/>
              <a:ext cx="2459213" cy="156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3" name="Rectangle 119"/>
            <p:cNvSpPr>
              <a:spLocks noChangeArrowheads="1"/>
            </p:cNvSpPr>
            <p:nvPr/>
          </p:nvSpPr>
          <p:spPr bwMode="auto">
            <a:xfrm>
              <a:off x="3225120" y="3914007"/>
              <a:ext cx="2283555" cy="1880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4" name="Rectangle 120"/>
            <p:cNvSpPr>
              <a:spLocks noChangeArrowheads="1"/>
            </p:cNvSpPr>
            <p:nvPr/>
          </p:nvSpPr>
          <p:spPr bwMode="auto">
            <a:xfrm>
              <a:off x="3312949" y="3845068"/>
              <a:ext cx="2107897" cy="62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5" name="Freeform 122"/>
            <p:cNvSpPr>
              <a:spLocks/>
            </p:cNvSpPr>
            <p:nvPr/>
          </p:nvSpPr>
          <p:spPr bwMode="auto">
            <a:xfrm>
              <a:off x="3932200" y="3995481"/>
              <a:ext cx="37603" cy="109675"/>
            </a:xfrm>
            <a:custGeom>
              <a:avLst/>
              <a:gdLst>
                <a:gd name="T0" fmla="*/ 2 w 12"/>
                <a:gd name="T1" fmla="*/ 35 h 35"/>
                <a:gd name="T2" fmla="*/ 0 w 12"/>
                <a:gd name="T3" fmla="*/ 32 h 35"/>
                <a:gd name="T4" fmla="*/ 10 w 12"/>
                <a:gd name="T5" fmla="*/ 0 h 35"/>
                <a:gd name="T6" fmla="*/ 12 w 12"/>
                <a:gd name="T7" fmla="*/ 2 h 35"/>
                <a:gd name="T8" fmla="*/ 2 w 12"/>
                <a:gd name="T9" fmla="*/ 35 h 35"/>
              </a:gdLst>
              <a:ahLst/>
              <a:cxnLst>
                <a:cxn ang="0">
                  <a:pos x="T0" y="T1"/>
                </a:cxn>
                <a:cxn ang="0">
                  <a:pos x="T2" y="T3"/>
                </a:cxn>
                <a:cxn ang="0">
                  <a:pos x="T4" y="T5"/>
                </a:cxn>
                <a:cxn ang="0">
                  <a:pos x="T6" y="T7"/>
                </a:cxn>
                <a:cxn ang="0">
                  <a:pos x="T8" y="T9"/>
                </a:cxn>
              </a:cxnLst>
              <a:rect l="0" t="0" r="r" b="b"/>
              <a:pathLst>
                <a:path w="12" h="35">
                  <a:moveTo>
                    <a:pt x="2" y="35"/>
                  </a:moveTo>
                  <a:lnTo>
                    <a:pt x="0" y="32"/>
                  </a:lnTo>
                  <a:lnTo>
                    <a:pt x="10" y="0"/>
                  </a:lnTo>
                  <a:lnTo>
                    <a:pt x="12" y="2"/>
                  </a:lnTo>
                  <a:lnTo>
                    <a:pt x="2"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6" name="Freeform 124"/>
            <p:cNvSpPr>
              <a:spLocks/>
            </p:cNvSpPr>
            <p:nvPr/>
          </p:nvSpPr>
          <p:spPr bwMode="auto">
            <a:xfrm>
              <a:off x="3822524" y="3995481"/>
              <a:ext cx="53272" cy="115942"/>
            </a:xfrm>
            <a:custGeom>
              <a:avLst/>
              <a:gdLst>
                <a:gd name="T0" fmla="*/ 2 w 17"/>
                <a:gd name="T1" fmla="*/ 37 h 37"/>
                <a:gd name="T2" fmla="*/ 0 w 17"/>
                <a:gd name="T3" fmla="*/ 35 h 37"/>
                <a:gd name="T4" fmla="*/ 12 w 17"/>
                <a:gd name="T5" fmla="*/ 0 h 37"/>
                <a:gd name="T6" fmla="*/ 17 w 17"/>
                <a:gd name="T7" fmla="*/ 2 h 37"/>
                <a:gd name="T8" fmla="*/ 2 w 17"/>
                <a:gd name="T9" fmla="*/ 37 h 37"/>
              </a:gdLst>
              <a:ahLst/>
              <a:cxnLst>
                <a:cxn ang="0">
                  <a:pos x="T0" y="T1"/>
                </a:cxn>
                <a:cxn ang="0">
                  <a:pos x="T2" y="T3"/>
                </a:cxn>
                <a:cxn ang="0">
                  <a:pos x="T4" y="T5"/>
                </a:cxn>
                <a:cxn ang="0">
                  <a:pos x="T6" y="T7"/>
                </a:cxn>
                <a:cxn ang="0">
                  <a:pos x="T8" y="T9"/>
                </a:cxn>
              </a:cxnLst>
              <a:rect l="0" t="0" r="r" b="b"/>
              <a:pathLst>
                <a:path w="17" h="37">
                  <a:moveTo>
                    <a:pt x="2" y="37"/>
                  </a:moveTo>
                  <a:lnTo>
                    <a:pt x="0" y="35"/>
                  </a:lnTo>
                  <a:lnTo>
                    <a:pt x="12" y="0"/>
                  </a:lnTo>
                  <a:lnTo>
                    <a:pt x="17" y="2"/>
                  </a:lnTo>
                  <a:lnTo>
                    <a:pt x="2"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7" name="Freeform 125"/>
            <p:cNvSpPr>
              <a:spLocks/>
            </p:cNvSpPr>
            <p:nvPr/>
          </p:nvSpPr>
          <p:spPr bwMode="auto">
            <a:xfrm>
              <a:off x="3719116" y="3995481"/>
              <a:ext cx="56405" cy="109675"/>
            </a:xfrm>
            <a:custGeom>
              <a:avLst/>
              <a:gdLst>
                <a:gd name="T0" fmla="*/ 3 w 18"/>
                <a:gd name="T1" fmla="*/ 35 h 35"/>
                <a:gd name="T2" fmla="*/ 0 w 18"/>
                <a:gd name="T3" fmla="*/ 32 h 35"/>
                <a:gd name="T4" fmla="*/ 15 w 18"/>
                <a:gd name="T5" fmla="*/ 0 h 35"/>
                <a:gd name="T6" fmla="*/ 18 w 18"/>
                <a:gd name="T7" fmla="*/ 2 h 35"/>
                <a:gd name="T8" fmla="*/ 3 w 18"/>
                <a:gd name="T9" fmla="*/ 35 h 35"/>
              </a:gdLst>
              <a:ahLst/>
              <a:cxnLst>
                <a:cxn ang="0">
                  <a:pos x="T0" y="T1"/>
                </a:cxn>
                <a:cxn ang="0">
                  <a:pos x="T2" y="T3"/>
                </a:cxn>
                <a:cxn ang="0">
                  <a:pos x="T4" y="T5"/>
                </a:cxn>
                <a:cxn ang="0">
                  <a:pos x="T6" y="T7"/>
                </a:cxn>
                <a:cxn ang="0">
                  <a:pos x="T8" y="T9"/>
                </a:cxn>
              </a:cxnLst>
              <a:rect l="0" t="0" r="r" b="b"/>
              <a:pathLst>
                <a:path w="18" h="35">
                  <a:moveTo>
                    <a:pt x="3" y="35"/>
                  </a:moveTo>
                  <a:lnTo>
                    <a:pt x="0" y="32"/>
                  </a:lnTo>
                  <a:lnTo>
                    <a:pt x="15" y="0"/>
                  </a:lnTo>
                  <a:lnTo>
                    <a:pt x="18" y="2"/>
                  </a:lnTo>
                  <a:lnTo>
                    <a:pt x="3"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8" name="Freeform 126"/>
            <p:cNvSpPr>
              <a:spLocks/>
            </p:cNvSpPr>
            <p:nvPr/>
          </p:nvSpPr>
          <p:spPr bwMode="auto">
            <a:xfrm>
              <a:off x="3603172" y="4001748"/>
              <a:ext cx="68939" cy="109675"/>
            </a:xfrm>
            <a:custGeom>
              <a:avLst/>
              <a:gdLst>
                <a:gd name="T0" fmla="*/ 5 w 22"/>
                <a:gd name="T1" fmla="*/ 35 h 35"/>
                <a:gd name="T2" fmla="*/ 0 w 22"/>
                <a:gd name="T3" fmla="*/ 33 h 35"/>
                <a:gd name="T4" fmla="*/ 20 w 22"/>
                <a:gd name="T5" fmla="*/ 0 h 35"/>
                <a:gd name="T6" fmla="*/ 22 w 22"/>
                <a:gd name="T7" fmla="*/ 3 h 35"/>
                <a:gd name="T8" fmla="*/ 5 w 22"/>
                <a:gd name="T9" fmla="*/ 35 h 35"/>
              </a:gdLst>
              <a:ahLst/>
              <a:cxnLst>
                <a:cxn ang="0">
                  <a:pos x="T0" y="T1"/>
                </a:cxn>
                <a:cxn ang="0">
                  <a:pos x="T2" y="T3"/>
                </a:cxn>
                <a:cxn ang="0">
                  <a:pos x="T4" y="T5"/>
                </a:cxn>
                <a:cxn ang="0">
                  <a:pos x="T6" y="T7"/>
                </a:cxn>
                <a:cxn ang="0">
                  <a:pos x="T8" y="T9"/>
                </a:cxn>
              </a:cxnLst>
              <a:rect l="0" t="0" r="r" b="b"/>
              <a:pathLst>
                <a:path w="22" h="35">
                  <a:moveTo>
                    <a:pt x="5" y="35"/>
                  </a:moveTo>
                  <a:lnTo>
                    <a:pt x="0" y="33"/>
                  </a:lnTo>
                  <a:lnTo>
                    <a:pt x="20" y="0"/>
                  </a:lnTo>
                  <a:lnTo>
                    <a:pt x="22" y="3"/>
                  </a:lnTo>
                  <a:lnTo>
                    <a:pt x="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9" name="Freeform 127"/>
            <p:cNvSpPr>
              <a:spLocks/>
            </p:cNvSpPr>
            <p:nvPr/>
          </p:nvSpPr>
          <p:spPr bwMode="auto">
            <a:xfrm>
              <a:off x="3390087" y="3995481"/>
              <a:ext cx="87741" cy="115942"/>
            </a:xfrm>
            <a:custGeom>
              <a:avLst/>
              <a:gdLst>
                <a:gd name="T0" fmla="*/ 3 w 28"/>
                <a:gd name="T1" fmla="*/ 37 h 37"/>
                <a:gd name="T2" fmla="*/ 0 w 28"/>
                <a:gd name="T3" fmla="*/ 35 h 37"/>
                <a:gd name="T4" fmla="*/ 25 w 28"/>
                <a:gd name="T5" fmla="*/ 0 h 37"/>
                <a:gd name="T6" fmla="*/ 28 w 28"/>
                <a:gd name="T7" fmla="*/ 2 h 37"/>
                <a:gd name="T8" fmla="*/ 3 w 28"/>
                <a:gd name="T9" fmla="*/ 37 h 37"/>
              </a:gdLst>
              <a:ahLst/>
              <a:cxnLst>
                <a:cxn ang="0">
                  <a:pos x="T0" y="T1"/>
                </a:cxn>
                <a:cxn ang="0">
                  <a:pos x="T2" y="T3"/>
                </a:cxn>
                <a:cxn ang="0">
                  <a:pos x="T4" y="T5"/>
                </a:cxn>
                <a:cxn ang="0">
                  <a:pos x="T6" y="T7"/>
                </a:cxn>
                <a:cxn ang="0">
                  <a:pos x="T8" y="T9"/>
                </a:cxn>
              </a:cxnLst>
              <a:rect l="0" t="0" r="r" b="b"/>
              <a:pathLst>
                <a:path w="28" h="37">
                  <a:moveTo>
                    <a:pt x="3" y="37"/>
                  </a:moveTo>
                  <a:lnTo>
                    <a:pt x="0" y="35"/>
                  </a:lnTo>
                  <a:lnTo>
                    <a:pt x="25" y="0"/>
                  </a:lnTo>
                  <a:lnTo>
                    <a:pt x="28" y="2"/>
                  </a:lnTo>
                  <a:lnTo>
                    <a:pt x="3"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0" name="Freeform 130"/>
            <p:cNvSpPr>
              <a:spLocks/>
            </p:cNvSpPr>
            <p:nvPr/>
          </p:nvSpPr>
          <p:spPr bwMode="auto">
            <a:xfrm>
              <a:off x="5248311" y="3995481"/>
              <a:ext cx="100275" cy="131611"/>
            </a:xfrm>
            <a:custGeom>
              <a:avLst/>
              <a:gdLst>
                <a:gd name="T0" fmla="*/ 27 w 32"/>
                <a:gd name="T1" fmla="*/ 42 h 42"/>
                <a:gd name="T2" fmla="*/ 0 w 32"/>
                <a:gd name="T3" fmla="*/ 2 h 42"/>
                <a:gd name="T4" fmla="*/ 5 w 32"/>
                <a:gd name="T5" fmla="*/ 0 h 42"/>
                <a:gd name="T6" fmla="*/ 32 w 32"/>
                <a:gd name="T7" fmla="*/ 40 h 42"/>
                <a:gd name="T8" fmla="*/ 27 w 32"/>
                <a:gd name="T9" fmla="*/ 42 h 42"/>
              </a:gdLst>
              <a:ahLst/>
              <a:cxnLst>
                <a:cxn ang="0">
                  <a:pos x="T0" y="T1"/>
                </a:cxn>
                <a:cxn ang="0">
                  <a:pos x="T2" y="T3"/>
                </a:cxn>
                <a:cxn ang="0">
                  <a:pos x="T4" y="T5"/>
                </a:cxn>
                <a:cxn ang="0">
                  <a:pos x="T6" y="T7"/>
                </a:cxn>
                <a:cxn ang="0">
                  <a:pos x="T8" y="T9"/>
                </a:cxn>
              </a:cxnLst>
              <a:rect l="0" t="0" r="r" b="b"/>
              <a:pathLst>
                <a:path w="32" h="42">
                  <a:moveTo>
                    <a:pt x="27" y="42"/>
                  </a:moveTo>
                  <a:lnTo>
                    <a:pt x="0" y="2"/>
                  </a:lnTo>
                  <a:lnTo>
                    <a:pt x="5" y="0"/>
                  </a:lnTo>
                  <a:lnTo>
                    <a:pt x="32" y="40"/>
                  </a:lnTo>
                  <a:lnTo>
                    <a:pt x="27" y="4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1" name="Freeform 131"/>
            <p:cNvSpPr>
              <a:spLocks/>
            </p:cNvSpPr>
            <p:nvPr/>
          </p:nvSpPr>
          <p:spPr bwMode="auto">
            <a:xfrm>
              <a:off x="5348586" y="3995481"/>
              <a:ext cx="94008" cy="109675"/>
            </a:xfrm>
            <a:custGeom>
              <a:avLst/>
              <a:gdLst>
                <a:gd name="T0" fmla="*/ 25 w 30"/>
                <a:gd name="T1" fmla="*/ 35 h 35"/>
                <a:gd name="T2" fmla="*/ 0 w 30"/>
                <a:gd name="T3" fmla="*/ 2 h 35"/>
                <a:gd name="T4" fmla="*/ 3 w 30"/>
                <a:gd name="T5" fmla="*/ 0 h 35"/>
                <a:gd name="T6" fmla="*/ 30 w 30"/>
                <a:gd name="T7" fmla="*/ 32 h 35"/>
                <a:gd name="T8" fmla="*/ 25 w 30"/>
                <a:gd name="T9" fmla="*/ 35 h 35"/>
              </a:gdLst>
              <a:ahLst/>
              <a:cxnLst>
                <a:cxn ang="0">
                  <a:pos x="T0" y="T1"/>
                </a:cxn>
                <a:cxn ang="0">
                  <a:pos x="T2" y="T3"/>
                </a:cxn>
                <a:cxn ang="0">
                  <a:pos x="T4" y="T5"/>
                </a:cxn>
                <a:cxn ang="0">
                  <a:pos x="T6" y="T7"/>
                </a:cxn>
                <a:cxn ang="0">
                  <a:pos x="T8" y="T9"/>
                </a:cxn>
              </a:cxnLst>
              <a:rect l="0" t="0" r="r" b="b"/>
              <a:pathLst>
                <a:path w="30" h="35">
                  <a:moveTo>
                    <a:pt x="25" y="35"/>
                  </a:moveTo>
                  <a:lnTo>
                    <a:pt x="0" y="2"/>
                  </a:lnTo>
                  <a:lnTo>
                    <a:pt x="3" y="0"/>
                  </a:lnTo>
                  <a:lnTo>
                    <a:pt x="30" y="32"/>
                  </a:lnTo>
                  <a:lnTo>
                    <a:pt x="2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2" name="Freeform 132"/>
            <p:cNvSpPr>
              <a:spLocks/>
            </p:cNvSpPr>
            <p:nvPr/>
          </p:nvSpPr>
          <p:spPr bwMode="auto">
            <a:xfrm>
              <a:off x="5201306" y="3914007"/>
              <a:ext cx="62672" cy="87741"/>
            </a:xfrm>
            <a:custGeom>
              <a:avLst/>
              <a:gdLst>
                <a:gd name="T0" fmla="*/ 15 w 20"/>
                <a:gd name="T1" fmla="*/ 28 h 28"/>
                <a:gd name="T2" fmla="*/ 0 w 20"/>
                <a:gd name="T3" fmla="*/ 3 h 28"/>
                <a:gd name="T4" fmla="*/ 2 w 20"/>
                <a:gd name="T5" fmla="*/ 0 h 28"/>
                <a:gd name="T6" fmla="*/ 20 w 20"/>
                <a:gd name="T7" fmla="*/ 26 h 28"/>
                <a:gd name="T8" fmla="*/ 15 w 20"/>
                <a:gd name="T9" fmla="*/ 28 h 28"/>
              </a:gdLst>
              <a:ahLst/>
              <a:cxnLst>
                <a:cxn ang="0">
                  <a:pos x="T0" y="T1"/>
                </a:cxn>
                <a:cxn ang="0">
                  <a:pos x="T2" y="T3"/>
                </a:cxn>
                <a:cxn ang="0">
                  <a:pos x="T4" y="T5"/>
                </a:cxn>
                <a:cxn ang="0">
                  <a:pos x="T6" y="T7"/>
                </a:cxn>
                <a:cxn ang="0">
                  <a:pos x="T8" y="T9"/>
                </a:cxn>
              </a:cxnLst>
              <a:rect l="0" t="0" r="r" b="b"/>
              <a:pathLst>
                <a:path w="20" h="28">
                  <a:moveTo>
                    <a:pt x="15" y="28"/>
                  </a:moveTo>
                  <a:lnTo>
                    <a:pt x="0" y="3"/>
                  </a:lnTo>
                  <a:lnTo>
                    <a:pt x="2" y="0"/>
                  </a:lnTo>
                  <a:lnTo>
                    <a:pt x="20" y="26"/>
                  </a:lnTo>
                  <a:lnTo>
                    <a:pt x="1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3" name="Freeform 135"/>
            <p:cNvSpPr>
              <a:spLocks/>
            </p:cNvSpPr>
            <p:nvPr/>
          </p:nvSpPr>
          <p:spPr bwMode="auto">
            <a:xfrm>
              <a:off x="5232642" y="3845068"/>
              <a:ext cx="68939" cy="78339"/>
            </a:xfrm>
            <a:custGeom>
              <a:avLst/>
              <a:gdLst>
                <a:gd name="T0" fmla="*/ 20 w 22"/>
                <a:gd name="T1" fmla="*/ 25 h 25"/>
                <a:gd name="T2" fmla="*/ 0 w 22"/>
                <a:gd name="T3" fmla="*/ 2 h 25"/>
                <a:gd name="T4" fmla="*/ 2 w 22"/>
                <a:gd name="T5" fmla="*/ 0 h 25"/>
                <a:gd name="T6" fmla="*/ 22 w 22"/>
                <a:gd name="T7" fmla="*/ 22 h 25"/>
                <a:gd name="T8" fmla="*/ 20 w 22"/>
                <a:gd name="T9" fmla="*/ 25 h 25"/>
              </a:gdLst>
              <a:ahLst/>
              <a:cxnLst>
                <a:cxn ang="0">
                  <a:pos x="T0" y="T1"/>
                </a:cxn>
                <a:cxn ang="0">
                  <a:pos x="T2" y="T3"/>
                </a:cxn>
                <a:cxn ang="0">
                  <a:pos x="T4" y="T5"/>
                </a:cxn>
                <a:cxn ang="0">
                  <a:pos x="T6" y="T7"/>
                </a:cxn>
                <a:cxn ang="0">
                  <a:pos x="T8" y="T9"/>
                </a:cxn>
              </a:cxnLst>
              <a:rect l="0" t="0" r="r" b="b"/>
              <a:pathLst>
                <a:path w="22" h="25">
                  <a:moveTo>
                    <a:pt x="20" y="25"/>
                  </a:moveTo>
                  <a:lnTo>
                    <a:pt x="0" y="2"/>
                  </a:lnTo>
                  <a:lnTo>
                    <a:pt x="2" y="0"/>
                  </a:lnTo>
                  <a:lnTo>
                    <a:pt x="22" y="22"/>
                  </a:lnTo>
                  <a:lnTo>
                    <a:pt x="2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4" name="Freeform 141"/>
            <p:cNvSpPr>
              <a:spLocks/>
            </p:cNvSpPr>
            <p:nvPr/>
          </p:nvSpPr>
          <p:spPr bwMode="auto">
            <a:xfrm>
              <a:off x="4496248" y="3923409"/>
              <a:ext cx="21936" cy="72072"/>
            </a:xfrm>
            <a:custGeom>
              <a:avLst/>
              <a:gdLst>
                <a:gd name="T0" fmla="*/ 5 w 7"/>
                <a:gd name="T1" fmla="*/ 23 h 23"/>
                <a:gd name="T2" fmla="*/ 0 w 7"/>
                <a:gd name="T3" fmla="*/ 0 h 23"/>
                <a:gd name="T4" fmla="*/ 5 w 7"/>
                <a:gd name="T5" fmla="*/ 0 h 23"/>
                <a:gd name="T6" fmla="*/ 7 w 7"/>
                <a:gd name="T7" fmla="*/ 23 h 23"/>
                <a:gd name="T8" fmla="*/ 5 w 7"/>
                <a:gd name="T9" fmla="*/ 23 h 23"/>
              </a:gdLst>
              <a:ahLst/>
              <a:cxnLst>
                <a:cxn ang="0">
                  <a:pos x="T0" y="T1"/>
                </a:cxn>
                <a:cxn ang="0">
                  <a:pos x="T2" y="T3"/>
                </a:cxn>
                <a:cxn ang="0">
                  <a:pos x="T4" y="T5"/>
                </a:cxn>
                <a:cxn ang="0">
                  <a:pos x="T6" y="T7"/>
                </a:cxn>
                <a:cxn ang="0">
                  <a:pos x="T8" y="T9"/>
                </a:cxn>
              </a:cxnLst>
              <a:rect l="0" t="0" r="r" b="b"/>
              <a:pathLst>
                <a:path w="7" h="23">
                  <a:moveTo>
                    <a:pt x="5" y="23"/>
                  </a:moveTo>
                  <a:lnTo>
                    <a:pt x="0" y="0"/>
                  </a:lnTo>
                  <a:lnTo>
                    <a:pt x="5" y="0"/>
                  </a:lnTo>
                  <a:lnTo>
                    <a:pt x="7" y="23"/>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5" name="Freeform 142"/>
            <p:cNvSpPr>
              <a:spLocks/>
            </p:cNvSpPr>
            <p:nvPr/>
          </p:nvSpPr>
          <p:spPr bwMode="auto">
            <a:xfrm>
              <a:off x="4408507" y="3932809"/>
              <a:ext cx="15669" cy="62672"/>
            </a:xfrm>
            <a:custGeom>
              <a:avLst/>
              <a:gdLst>
                <a:gd name="T0" fmla="*/ 0 w 5"/>
                <a:gd name="T1" fmla="*/ 20 h 20"/>
                <a:gd name="T2" fmla="*/ 0 w 5"/>
                <a:gd name="T3" fmla="*/ 0 h 20"/>
                <a:gd name="T4" fmla="*/ 3 w 5"/>
                <a:gd name="T5" fmla="*/ 0 h 20"/>
                <a:gd name="T6" fmla="*/ 5 w 5"/>
                <a:gd name="T7" fmla="*/ 20 h 20"/>
                <a:gd name="T8" fmla="*/ 0 w 5"/>
                <a:gd name="T9" fmla="*/ 20 h 20"/>
              </a:gdLst>
              <a:ahLst/>
              <a:cxnLst>
                <a:cxn ang="0">
                  <a:pos x="T0" y="T1"/>
                </a:cxn>
                <a:cxn ang="0">
                  <a:pos x="T2" y="T3"/>
                </a:cxn>
                <a:cxn ang="0">
                  <a:pos x="T4" y="T5"/>
                </a:cxn>
                <a:cxn ang="0">
                  <a:pos x="T6" y="T7"/>
                </a:cxn>
                <a:cxn ang="0">
                  <a:pos x="T8" y="T9"/>
                </a:cxn>
              </a:cxnLst>
              <a:rect l="0" t="0" r="r" b="b"/>
              <a:pathLst>
                <a:path w="5" h="20">
                  <a:moveTo>
                    <a:pt x="0" y="20"/>
                  </a:moveTo>
                  <a:lnTo>
                    <a:pt x="0" y="0"/>
                  </a:lnTo>
                  <a:lnTo>
                    <a:pt x="3" y="0"/>
                  </a:lnTo>
                  <a:lnTo>
                    <a:pt x="5" y="20"/>
                  </a:lnTo>
                  <a:lnTo>
                    <a:pt x="0"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6" name="Rectangle 143"/>
            <p:cNvSpPr>
              <a:spLocks noChangeArrowheads="1"/>
            </p:cNvSpPr>
            <p:nvPr/>
          </p:nvSpPr>
          <p:spPr bwMode="auto">
            <a:xfrm>
              <a:off x="4308232" y="3923409"/>
              <a:ext cx="15669" cy="7207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7" name="Freeform 144"/>
            <p:cNvSpPr>
              <a:spLocks/>
            </p:cNvSpPr>
            <p:nvPr/>
          </p:nvSpPr>
          <p:spPr bwMode="auto">
            <a:xfrm>
              <a:off x="4204822" y="3923409"/>
              <a:ext cx="25069" cy="72072"/>
            </a:xfrm>
            <a:custGeom>
              <a:avLst/>
              <a:gdLst>
                <a:gd name="T0" fmla="*/ 5 w 8"/>
                <a:gd name="T1" fmla="*/ 23 h 23"/>
                <a:gd name="T2" fmla="*/ 0 w 8"/>
                <a:gd name="T3" fmla="*/ 23 h 23"/>
                <a:gd name="T4" fmla="*/ 3 w 8"/>
                <a:gd name="T5" fmla="*/ 0 h 23"/>
                <a:gd name="T6" fmla="*/ 8 w 8"/>
                <a:gd name="T7" fmla="*/ 0 h 23"/>
                <a:gd name="T8" fmla="*/ 5 w 8"/>
                <a:gd name="T9" fmla="*/ 23 h 23"/>
              </a:gdLst>
              <a:ahLst/>
              <a:cxnLst>
                <a:cxn ang="0">
                  <a:pos x="T0" y="T1"/>
                </a:cxn>
                <a:cxn ang="0">
                  <a:pos x="T2" y="T3"/>
                </a:cxn>
                <a:cxn ang="0">
                  <a:pos x="T4" y="T5"/>
                </a:cxn>
                <a:cxn ang="0">
                  <a:pos x="T6" y="T7"/>
                </a:cxn>
                <a:cxn ang="0">
                  <a:pos x="T8" y="T9"/>
                </a:cxn>
              </a:cxnLst>
              <a:rect l="0" t="0" r="r" b="b"/>
              <a:pathLst>
                <a:path w="8" h="23">
                  <a:moveTo>
                    <a:pt x="5" y="23"/>
                  </a:moveTo>
                  <a:lnTo>
                    <a:pt x="0" y="23"/>
                  </a:lnTo>
                  <a:lnTo>
                    <a:pt x="3" y="0"/>
                  </a:lnTo>
                  <a:lnTo>
                    <a:pt x="8" y="0"/>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8" name="Freeform 145"/>
            <p:cNvSpPr>
              <a:spLocks/>
            </p:cNvSpPr>
            <p:nvPr/>
          </p:nvSpPr>
          <p:spPr bwMode="auto">
            <a:xfrm>
              <a:off x="4110814" y="3923409"/>
              <a:ext cx="25069" cy="72072"/>
            </a:xfrm>
            <a:custGeom>
              <a:avLst/>
              <a:gdLst>
                <a:gd name="T0" fmla="*/ 3 w 8"/>
                <a:gd name="T1" fmla="*/ 23 h 23"/>
                <a:gd name="T2" fmla="*/ 0 w 8"/>
                <a:gd name="T3" fmla="*/ 23 h 23"/>
                <a:gd name="T4" fmla="*/ 5 w 8"/>
                <a:gd name="T5" fmla="*/ 0 h 23"/>
                <a:gd name="T6" fmla="*/ 8 w 8"/>
                <a:gd name="T7" fmla="*/ 0 h 23"/>
                <a:gd name="T8" fmla="*/ 3 w 8"/>
                <a:gd name="T9" fmla="*/ 23 h 23"/>
              </a:gdLst>
              <a:ahLst/>
              <a:cxnLst>
                <a:cxn ang="0">
                  <a:pos x="T0" y="T1"/>
                </a:cxn>
                <a:cxn ang="0">
                  <a:pos x="T2" y="T3"/>
                </a:cxn>
                <a:cxn ang="0">
                  <a:pos x="T4" y="T5"/>
                </a:cxn>
                <a:cxn ang="0">
                  <a:pos x="T6" y="T7"/>
                </a:cxn>
                <a:cxn ang="0">
                  <a:pos x="T8" y="T9"/>
                </a:cxn>
              </a:cxnLst>
              <a:rect l="0" t="0" r="r" b="b"/>
              <a:pathLst>
                <a:path w="8" h="23">
                  <a:moveTo>
                    <a:pt x="3" y="23"/>
                  </a:moveTo>
                  <a:lnTo>
                    <a:pt x="0" y="23"/>
                  </a:lnTo>
                  <a:lnTo>
                    <a:pt x="5" y="0"/>
                  </a:lnTo>
                  <a:lnTo>
                    <a:pt x="8" y="0"/>
                  </a:lnTo>
                  <a:lnTo>
                    <a:pt x="3"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9" name="Freeform 146"/>
            <p:cNvSpPr>
              <a:spLocks/>
            </p:cNvSpPr>
            <p:nvPr/>
          </p:nvSpPr>
          <p:spPr bwMode="auto">
            <a:xfrm>
              <a:off x="4010539" y="3923409"/>
              <a:ext cx="31336" cy="78339"/>
            </a:xfrm>
            <a:custGeom>
              <a:avLst/>
              <a:gdLst>
                <a:gd name="T0" fmla="*/ 5 w 10"/>
                <a:gd name="T1" fmla="*/ 25 h 25"/>
                <a:gd name="T2" fmla="*/ 0 w 10"/>
                <a:gd name="T3" fmla="*/ 23 h 25"/>
                <a:gd name="T4" fmla="*/ 7 w 10"/>
                <a:gd name="T5" fmla="*/ 0 h 25"/>
                <a:gd name="T6" fmla="*/ 10 w 10"/>
                <a:gd name="T7" fmla="*/ 0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3"/>
                  </a:lnTo>
                  <a:lnTo>
                    <a:pt x="7" y="0"/>
                  </a:lnTo>
                  <a:lnTo>
                    <a:pt x="10"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0" name="Freeform 147"/>
            <p:cNvSpPr>
              <a:spLocks/>
            </p:cNvSpPr>
            <p:nvPr/>
          </p:nvSpPr>
          <p:spPr bwMode="auto">
            <a:xfrm>
              <a:off x="3916532" y="3923409"/>
              <a:ext cx="31336" cy="78339"/>
            </a:xfrm>
            <a:custGeom>
              <a:avLst/>
              <a:gdLst>
                <a:gd name="T0" fmla="*/ 2 w 10"/>
                <a:gd name="T1" fmla="*/ 25 h 25"/>
                <a:gd name="T2" fmla="*/ 0 w 10"/>
                <a:gd name="T3" fmla="*/ 23 h 25"/>
                <a:gd name="T4" fmla="*/ 7 w 10"/>
                <a:gd name="T5" fmla="*/ 0 h 25"/>
                <a:gd name="T6" fmla="*/ 10 w 10"/>
                <a:gd name="T7" fmla="*/ 0 h 25"/>
                <a:gd name="T8" fmla="*/ 2 w 10"/>
                <a:gd name="T9" fmla="*/ 25 h 25"/>
              </a:gdLst>
              <a:ahLst/>
              <a:cxnLst>
                <a:cxn ang="0">
                  <a:pos x="T0" y="T1"/>
                </a:cxn>
                <a:cxn ang="0">
                  <a:pos x="T2" y="T3"/>
                </a:cxn>
                <a:cxn ang="0">
                  <a:pos x="T4" y="T5"/>
                </a:cxn>
                <a:cxn ang="0">
                  <a:pos x="T6" y="T7"/>
                </a:cxn>
                <a:cxn ang="0">
                  <a:pos x="T8" y="T9"/>
                </a:cxn>
              </a:cxnLst>
              <a:rect l="0" t="0" r="r" b="b"/>
              <a:pathLst>
                <a:path w="10" h="25">
                  <a:moveTo>
                    <a:pt x="2" y="25"/>
                  </a:moveTo>
                  <a:lnTo>
                    <a:pt x="0" y="23"/>
                  </a:lnTo>
                  <a:lnTo>
                    <a:pt x="7" y="0"/>
                  </a:lnTo>
                  <a:lnTo>
                    <a:pt x="10"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1" name="Freeform 149"/>
            <p:cNvSpPr>
              <a:spLocks/>
            </p:cNvSpPr>
            <p:nvPr/>
          </p:nvSpPr>
          <p:spPr bwMode="auto">
            <a:xfrm>
              <a:off x="3813124" y="3923409"/>
              <a:ext cx="40738" cy="78339"/>
            </a:xfrm>
            <a:custGeom>
              <a:avLst/>
              <a:gdLst>
                <a:gd name="T0" fmla="*/ 3 w 13"/>
                <a:gd name="T1" fmla="*/ 25 h 25"/>
                <a:gd name="T2" fmla="*/ 0 w 13"/>
                <a:gd name="T3" fmla="*/ 23 h 25"/>
                <a:gd name="T4" fmla="*/ 10 w 13"/>
                <a:gd name="T5" fmla="*/ 0 h 25"/>
                <a:gd name="T6" fmla="*/ 13 w 13"/>
                <a:gd name="T7" fmla="*/ 0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3"/>
                  </a:lnTo>
                  <a:lnTo>
                    <a:pt x="10" y="0"/>
                  </a:lnTo>
                  <a:lnTo>
                    <a:pt x="13"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2" name="Freeform 150"/>
            <p:cNvSpPr>
              <a:spLocks/>
            </p:cNvSpPr>
            <p:nvPr/>
          </p:nvSpPr>
          <p:spPr bwMode="auto">
            <a:xfrm>
              <a:off x="3719116" y="3923409"/>
              <a:ext cx="47005" cy="78339"/>
            </a:xfrm>
            <a:custGeom>
              <a:avLst/>
              <a:gdLst>
                <a:gd name="T0" fmla="*/ 3 w 15"/>
                <a:gd name="T1" fmla="*/ 25 h 25"/>
                <a:gd name="T2" fmla="*/ 0 w 15"/>
                <a:gd name="T3" fmla="*/ 23 h 25"/>
                <a:gd name="T4" fmla="*/ 10 w 15"/>
                <a:gd name="T5" fmla="*/ 0 h 25"/>
                <a:gd name="T6" fmla="*/ 15 w 15"/>
                <a:gd name="T7" fmla="*/ 0 h 25"/>
                <a:gd name="T8" fmla="*/ 3 w 15"/>
                <a:gd name="T9" fmla="*/ 25 h 25"/>
              </a:gdLst>
              <a:ahLst/>
              <a:cxnLst>
                <a:cxn ang="0">
                  <a:pos x="T0" y="T1"/>
                </a:cxn>
                <a:cxn ang="0">
                  <a:pos x="T2" y="T3"/>
                </a:cxn>
                <a:cxn ang="0">
                  <a:pos x="T4" y="T5"/>
                </a:cxn>
                <a:cxn ang="0">
                  <a:pos x="T6" y="T7"/>
                </a:cxn>
                <a:cxn ang="0">
                  <a:pos x="T8" y="T9"/>
                </a:cxn>
              </a:cxnLst>
              <a:rect l="0" t="0" r="r" b="b"/>
              <a:pathLst>
                <a:path w="15" h="25">
                  <a:moveTo>
                    <a:pt x="3" y="25"/>
                  </a:moveTo>
                  <a:lnTo>
                    <a:pt x="0" y="23"/>
                  </a:lnTo>
                  <a:lnTo>
                    <a:pt x="10" y="0"/>
                  </a:lnTo>
                  <a:lnTo>
                    <a:pt x="15"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3" name="Freeform 151"/>
            <p:cNvSpPr>
              <a:spLocks/>
            </p:cNvSpPr>
            <p:nvPr/>
          </p:nvSpPr>
          <p:spPr bwMode="auto">
            <a:xfrm>
              <a:off x="3618841" y="3923409"/>
              <a:ext cx="53272" cy="78339"/>
            </a:xfrm>
            <a:custGeom>
              <a:avLst/>
              <a:gdLst>
                <a:gd name="T0" fmla="*/ 2 w 17"/>
                <a:gd name="T1" fmla="*/ 25 h 25"/>
                <a:gd name="T2" fmla="*/ 0 w 17"/>
                <a:gd name="T3" fmla="*/ 23 h 25"/>
                <a:gd name="T4" fmla="*/ 12 w 17"/>
                <a:gd name="T5" fmla="*/ 0 h 25"/>
                <a:gd name="T6" fmla="*/ 17 w 17"/>
                <a:gd name="T7" fmla="*/ 0 h 25"/>
                <a:gd name="T8" fmla="*/ 2 w 17"/>
                <a:gd name="T9" fmla="*/ 25 h 25"/>
              </a:gdLst>
              <a:ahLst/>
              <a:cxnLst>
                <a:cxn ang="0">
                  <a:pos x="T0" y="T1"/>
                </a:cxn>
                <a:cxn ang="0">
                  <a:pos x="T2" y="T3"/>
                </a:cxn>
                <a:cxn ang="0">
                  <a:pos x="T4" y="T5"/>
                </a:cxn>
                <a:cxn ang="0">
                  <a:pos x="T6" y="T7"/>
                </a:cxn>
                <a:cxn ang="0">
                  <a:pos x="T8" y="T9"/>
                </a:cxn>
              </a:cxnLst>
              <a:rect l="0" t="0" r="r" b="b"/>
              <a:pathLst>
                <a:path w="17" h="25">
                  <a:moveTo>
                    <a:pt x="2" y="25"/>
                  </a:moveTo>
                  <a:lnTo>
                    <a:pt x="0" y="23"/>
                  </a:lnTo>
                  <a:lnTo>
                    <a:pt x="12" y="0"/>
                  </a:lnTo>
                  <a:lnTo>
                    <a:pt x="17"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4" name="Freeform 152"/>
            <p:cNvSpPr>
              <a:spLocks/>
            </p:cNvSpPr>
            <p:nvPr/>
          </p:nvSpPr>
          <p:spPr bwMode="auto">
            <a:xfrm>
              <a:off x="3515431" y="3914007"/>
              <a:ext cx="62672" cy="87741"/>
            </a:xfrm>
            <a:custGeom>
              <a:avLst/>
              <a:gdLst>
                <a:gd name="T0" fmla="*/ 5 w 20"/>
                <a:gd name="T1" fmla="*/ 28 h 28"/>
                <a:gd name="T2" fmla="*/ 0 w 20"/>
                <a:gd name="T3" fmla="*/ 26 h 28"/>
                <a:gd name="T4" fmla="*/ 15 w 20"/>
                <a:gd name="T5" fmla="*/ 0 h 28"/>
                <a:gd name="T6" fmla="*/ 20 w 20"/>
                <a:gd name="T7" fmla="*/ 3 h 28"/>
                <a:gd name="T8" fmla="*/ 5 w 20"/>
                <a:gd name="T9" fmla="*/ 28 h 28"/>
              </a:gdLst>
              <a:ahLst/>
              <a:cxnLst>
                <a:cxn ang="0">
                  <a:pos x="T0" y="T1"/>
                </a:cxn>
                <a:cxn ang="0">
                  <a:pos x="T2" y="T3"/>
                </a:cxn>
                <a:cxn ang="0">
                  <a:pos x="T4" y="T5"/>
                </a:cxn>
                <a:cxn ang="0">
                  <a:pos x="T6" y="T7"/>
                </a:cxn>
                <a:cxn ang="0">
                  <a:pos x="T8" y="T9"/>
                </a:cxn>
              </a:cxnLst>
              <a:rect l="0" t="0" r="r" b="b"/>
              <a:pathLst>
                <a:path w="20" h="28">
                  <a:moveTo>
                    <a:pt x="5" y="28"/>
                  </a:moveTo>
                  <a:lnTo>
                    <a:pt x="0" y="26"/>
                  </a:lnTo>
                  <a:lnTo>
                    <a:pt x="15" y="0"/>
                  </a:lnTo>
                  <a:lnTo>
                    <a:pt x="20" y="3"/>
                  </a:lnTo>
                  <a:lnTo>
                    <a:pt x="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5" name="Freeform 153"/>
            <p:cNvSpPr>
              <a:spLocks/>
            </p:cNvSpPr>
            <p:nvPr/>
          </p:nvSpPr>
          <p:spPr bwMode="auto">
            <a:xfrm>
              <a:off x="3421423" y="3914007"/>
              <a:ext cx="62672" cy="87741"/>
            </a:xfrm>
            <a:custGeom>
              <a:avLst/>
              <a:gdLst>
                <a:gd name="T0" fmla="*/ 3 w 20"/>
                <a:gd name="T1" fmla="*/ 28 h 28"/>
                <a:gd name="T2" fmla="*/ 0 w 20"/>
                <a:gd name="T3" fmla="*/ 26 h 28"/>
                <a:gd name="T4" fmla="*/ 18 w 20"/>
                <a:gd name="T5" fmla="*/ 0 h 28"/>
                <a:gd name="T6" fmla="*/ 20 w 20"/>
                <a:gd name="T7" fmla="*/ 3 h 28"/>
                <a:gd name="T8" fmla="*/ 3 w 20"/>
                <a:gd name="T9" fmla="*/ 28 h 28"/>
              </a:gdLst>
              <a:ahLst/>
              <a:cxnLst>
                <a:cxn ang="0">
                  <a:pos x="T0" y="T1"/>
                </a:cxn>
                <a:cxn ang="0">
                  <a:pos x="T2" y="T3"/>
                </a:cxn>
                <a:cxn ang="0">
                  <a:pos x="T4" y="T5"/>
                </a:cxn>
                <a:cxn ang="0">
                  <a:pos x="T6" y="T7"/>
                </a:cxn>
                <a:cxn ang="0">
                  <a:pos x="T8" y="T9"/>
                </a:cxn>
              </a:cxnLst>
              <a:rect l="0" t="0" r="r" b="b"/>
              <a:pathLst>
                <a:path w="20" h="28">
                  <a:moveTo>
                    <a:pt x="3" y="28"/>
                  </a:moveTo>
                  <a:lnTo>
                    <a:pt x="0" y="26"/>
                  </a:lnTo>
                  <a:lnTo>
                    <a:pt x="18" y="0"/>
                  </a:lnTo>
                  <a:lnTo>
                    <a:pt x="20" y="3"/>
                  </a:lnTo>
                  <a:lnTo>
                    <a:pt x="3"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6" name="Freeform 158"/>
            <p:cNvSpPr>
              <a:spLocks/>
            </p:cNvSpPr>
            <p:nvPr/>
          </p:nvSpPr>
          <p:spPr bwMode="auto">
            <a:xfrm>
              <a:off x="4471179" y="3845068"/>
              <a:ext cx="25069" cy="78339"/>
            </a:xfrm>
            <a:custGeom>
              <a:avLst/>
              <a:gdLst>
                <a:gd name="T0" fmla="*/ 3 w 8"/>
                <a:gd name="T1" fmla="*/ 25 h 25"/>
                <a:gd name="T2" fmla="*/ 0 w 8"/>
                <a:gd name="T3" fmla="*/ 0 h 25"/>
                <a:gd name="T4" fmla="*/ 5 w 8"/>
                <a:gd name="T5" fmla="*/ 0 h 25"/>
                <a:gd name="T6" fmla="*/ 8 w 8"/>
                <a:gd name="T7" fmla="*/ 25 h 25"/>
                <a:gd name="T8" fmla="*/ 3 w 8"/>
                <a:gd name="T9" fmla="*/ 25 h 25"/>
              </a:gdLst>
              <a:ahLst/>
              <a:cxnLst>
                <a:cxn ang="0">
                  <a:pos x="T0" y="T1"/>
                </a:cxn>
                <a:cxn ang="0">
                  <a:pos x="T2" y="T3"/>
                </a:cxn>
                <a:cxn ang="0">
                  <a:pos x="T4" y="T5"/>
                </a:cxn>
                <a:cxn ang="0">
                  <a:pos x="T6" y="T7"/>
                </a:cxn>
                <a:cxn ang="0">
                  <a:pos x="T8" y="T9"/>
                </a:cxn>
              </a:cxnLst>
              <a:rect l="0" t="0" r="r" b="b"/>
              <a:pathLst>
                <a:path w="8" h="25">
                  <a:moveTo>
                    <a:pt x="3" y="25"/>
                  </a:moveTo>
                  <a:lnTo>
                    <a:pt x="0" y="0"/>
                  </a:lnTo>
                  <a:lnTo>
                    <a:pt x="5" y="0"/>
                  </a:lnTo>
                  <a:lnTo>
                    <a:pt x="8" y="25"/>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7" name="Rectangle 159"/>
            <p:cNvSpPr>
              <a:spLocks noChangeArrowheads="1"/>
            </p:cNvSpPr>
            <p:nvPr/>
          </p:nvSpPr>
          <p:spPr bwMode="auto">
            <a:xfrm>
              <a:off x="4386571" y="3845068"/>
              <a:ext cx="15669" cy="78339"/>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8" name="Freeform 160"/>
            <p:cNvSpPr>
              <a:spLocks/>
            </p:cNvSpPr>
            <p:nvPr/>
          </p:nvSpPr>
          <p:spPr bwMode="auto">
            <a:xfrm>
              <a:off x="4292563" y="3845068"/>
              <a:ext cx="15669" cy="78339"/>
            </a:xfrm>
            <a:custGeom>
              <a:avLst/>
              <a:gdLst>
                <a:gd name="T0" fmla="*/ 5 w 5"/>
                <a:gd name="T1" fmla="*/ 25 h 25"/>
                <a:gd name="T2" fmla="*/ 0 w 5"/>
                <a:gd name="T3" fmla="*/ 25 h 25"/>
                <a:gd name="T4" fmla="*/ 2 w 5"/>
                <a:gd name="T5" fmla="*/ 0 h 25"/>
                <a:gd name="T6" fmla="*/ 5 w 5"/>
                <a:gd name="T7" fmla="*/ 0 h 25"/>
                <a:gd name="T8" fmla="*/ 5 w 5"/>
                <a:gd name="T9" fmla="*/ 25 h 25"/>
              </a:gdLst>
              <a:ahLst/>
              <a:cxnLst>
                <a:cxn ang="0">
                  <a:pos x="T0" y="T1"/>
                </a:cxn>
                <a:cxn ang="0">
                  <a:pos x="T2" y="T3"/>
                </a:cxn>
                <a:cxn ang="0">
                  <a:pos x="T4" y="T5"/>
                </a:cxn>
                <a:cxn ang="0">
                  <a:pos x="T6" y="T7"/>
                </a:cxn>
                <a:cxn ang="0">
                  <a:pos x="T8" y="T9"/>
                </a:cxn>
              </a:cxnLst>
              <a:rect l="0" t="0" r="r" b="b"/>
              <a:pathLst>
                <a:path w="5" h="25">
                  <a:moveTo>
                    <a:pt x="5" y="25"/>
                  </a:moveTo>
                  <a:lnTo>
                    <a:pt x="0" y="25"/>
                  </a:lnTo>
                  <a:lnTo>
                    <a:pt x="2" y="0"/>
                  </a:lnTo>
                  <a:lnTo>
                    <a:pt x="5"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9" name="Freeform 161"/>
            <p:cNvSpPr>
              <a:spLocks/>
            </p:cNvSpPr>
            <p:nvPr/>
          </p:nvSpPr>
          <p:spPr bwMode="auto">
            <a:xfrm>
              <a:off x="4198555" y="3845068"/>
              <a:ext cx="21936" cy="78339"/>
            </a:xfrm>
            <a:custGeom>
              <a:avLst/>
              <a:gdLst>
                <a:gd name="T0" fmla="*/ 5 w 7"/>
                <a:gd name="T1" fmla="*/ 25 h 25"/>
                <a:gd name="T2" fmla="*/ 0 w 7"/>
                <a:gd name="T3" fmla="*/ 25 h 25"/>
                <a:gd name="T4" fmla="*/ 2 w 7"/>
                <a:gd name="T5" fmla="*/ 0 h 25"/>
                <a:gd name="T6" fmla="*/ 7 w 7"/>
                <a:gd name="T7" fmla="*/ 0 h 25"/>
                <a:gd name="T8" fmla="*/ 5 w 7"/>
                <a:gd name="T9" fmla="*/ 25 h 25"/>
              </a:gdLst>
              <a:ahLst/>
              <a:cxnLst>
                <a:cxn ang="0">
                  <a:pos x="T0" y="T1"/>
                </a:cxn>
                <a:cxn ang="0">
                  <a:pos x="T2" y="T3"/>
                </a:cxn>
                <a:cxn ang="0">
                  <a:pos x="T4" y="T5"/>
                </a:cxn>
                <a:cxn ang="0">
                  <a:pos x="T6" y="T7"/>
                </a:cxn>
                <a:cxn ang="0">
                  <a:pos x="T8" y="T9"/>
                </a:cxn>
              </a:cxnLst>
              <a:rect l="0" t="0" r="r" b="b"/>
              <a:pathLst>
                <a:path w="7" h="25">
                  <a:moveTo>
                    <a:pt x="5" y="25"/>
                  </a:moveTo>
                  <a:lnTo>
                    <a:pt x="0" y="25"/>
                  </a:lnTo>
                  <a:lnTo>
                    <a:pt x="2" y="0"/>
                  </a:lnTo>
                  <a:lnTo>
                    <a:pt x="7"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0" name="Freeform 162"/>
            <p:cNvSpPr>
              <a:spLocks/>
            </p:cNvSpPr>
            <p:nvPr/>
          </p:nvSpPr>
          <p:spPr bwMode="auto">
            <a:xfrm>
              <a:off x="4104547" y="3845068"/>
              <a:ext cx="31336" cy="78339"/>
            </a:xfrm>
            <a:custGeom>
              <a:avLst/>
              <a:gdLst>
                <a:gd name="T0" fmla="*/ 5 w 10"/>
                <a:gd name="T1" fmla="*/ 25 h 25"/>
                <a:gd name="T2" fmla="*/ 0 w 10"/>
                <a:gd name="T3" fmla="*/ 25 h 25"/>
                <a:gd name="T4" fmla="*/ 5 w 10"/>
                <a:gd name="T5" fmla="*/ 0 h 25"/>
                <a:gd name="T6" fmla="*/ 10 w 10"/>
                <a:gd name="T7" fmla="*/ 2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5"/>
                  </a:lnTo>
                  <a:lnTo>
                    <a:pt x="5" y="0"/>
                  </a:lnTo>
                  <a:lnTo>
                    <a:pt x="1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1" name="Freeform 163"/>
            <p:cNvSpPr>
              <a:spLocks/>
            </p:cNvSpPr>
            <p:nvPr/>
          </p:nvSpPr>
          <p:spPr bwMode="auto">
            <a:xfrm>
              <a:off x="4010539" y="3845068"/>
              <a:ext cx="37603" cy="78339"/>
            </a:xfrm>
            <a:custGeom>
              <a:avLst/>
              <a:gdLst>
                <a:gd name="T0" fmla="*/ 5 w 12"/>
                <a:gd name="T1" fmla="*/ 25 h 25"/>
                <a:gd name="T2" fmla="*/ 0 w 12"/>
                <a:gd name="T3" fmla="*/ 25 h 25"/>
                <a:gd name="T4" fmla="*/ 7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7"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2" name="Freeform 164"/>
            <p:cNvSpPr>
              <a:spLocks/>
            </p:cNvSpPr>
            <p:nvPr/>
          </p:nvSpPr>
          <p:spPr bwMode="auto">
            <a:xfrm>
              <a:off x="3916532" y="3845068"/>
              <a:ext cx="37603" cy="78339"/>
            </a:xfrm>
            <a:custGeom>
              <a:avLst/>
              <a:gdLst>
                <a:gd name="T0" fmla="*/ 5 w 12"/>
                <a:gd name="T1" fmla="*/ 25 h 25"/>
                <a:gd name="T2" fmla="*/ 0 w 12"/>
                <a:gd name="T3" fmla="*/ 25 h 25"/>
                <a:gd name="T4" fmla="*/ 10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10"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3" name="Freeform 165"/>
            <p:cNvSpPr>
              <a:spLocks/>
            </p:cNvSpPr>
            <p:nvPr/>
          </p:nvSpPr>
          <p:spPr bwMode="auto">
            <a:xfrm>
              <a:off x="3828791" y="3845068"/>
              <a:ext cx="40738" cy="78339"/>
            </a:xfrm>
            <a:custGeom>
              <a:avLst/>
              <a:gdLst>
                <a:gd name="T0" fmla="*/ 3 w 13"/>
                <a:gd name="T1" fmla="*/ 25 h 25"/>
                <a:gd name="T2" fmla="*/ 0 w 13"/>
                <a:gd name="T3" fmla="*/ 25 h 25"/>
                <a:gd name="T4" fmla="*/ 10 w 13"/>
                <a:gd name="T5" fmla="*/ 0 h 25"/>
                <a:gd name="T6" fmla="*/ 13 w 13"/>
                <a:gd name="T7" fmla="*/ 2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5"/>
                  </a:lnTo>
                  <a:lnTo>
                    <a:pt x="10" y="0"/>
                  </a:lnTo>
                  <a:lnTo>
                    <a:pt x="13" y="2"/>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4" name="Freeform 166"/>
            <p:cNvSpPr>
              <a:spLocks/>
            </p:cNvSpPr>
            <p:nvPr/>
          </p:nvSpPr>
          <p:spPr bwMode="auto">
            <a:xfrm>
              <a:off x="3546767" y="3845068"/>
              <a:ext cx="62672" cy="78339"/>
            </a:xfrm>
            <a:custGeom>
              <a:avLst/>
              <a:gdLst>
                <a:gd name="T0" fmla="*/ 5 w 20"/>
                <a:gd name="T1" fmla="*/ 25 h 25"/>
                <a:gd name="T2" fmla="*/ 0 w 20"/>
                <a:gd name="T3" fmla="*/ 22 h 25"/>
                <a:gd name="T4" fmla="*/ 18 w 20"/>
                <a:gd name="T5" fmla="*/ 0 h 25"/>
                <a:gd name="T6" fmla="*/ 20 w 20"/>
                <a:gd name="T7" fmla="*/ 2 h 25"/>
                <a:gd name="T8" fmla="*/ 5 w 20"/>
                <a:gd name="T9" fmla="*/ 25 h 25"/>
              </a:gdLst>
              <a:ahLst/>
              <a:cxnLst>
                <a:cxn ang="0">
                  <a:pos x="T0" y="T1"/>
                </a:cxn>
                <a:cxn ang="0">
                  <a:pos x="T2" y="T3"/>
                </a:cxn>
                <a:cxn ang="0">
                  <a:pos x="T4" y="T5"/>
                </a:cxn>
                <a:cxn ang="0">
                  <a:pos x="T6" y="T7"/>
                </a:cxn>
                <a:cxn ang="0">
                  <a:pos x="T8" y="T9"/>
                </a:cxn>
              </a:cxnLst>
              <a:rect l="0" t="0" r="r" b="b"/>
              <a:pathLst>
                <a:path w="20" h="25">
                  <a:moveTo>
                    <a:pt x="5" y="25"/>
                  </a:moveTo>
                  <a:lnTo>
                    <a:pt x="0" y="22"/>
                  </a:lnTo>
                  <a:lnTo>
                    <a:pt x="18" y="0"/>
                  </a:lnTo>
                  <a:lnTo>
                    <a:pt x="2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5" name="Freeform 167"/>
            <p:cNvSpPr>
              <a:spLocks/>
            </p:cNvSpPr>
            <p:nvPr/>
          </p:nvSpPr>
          <p:spPr bwMode="auto">
            <a:xfrm>
              <a:off x="3900865" y="3782396"/>
              <a:ext cx="37603" cy="68939"/>
            </a:xfrm>
            <a:custGeom>
              <a:avLst/>
              <a:gdLst>
                <a:gd name="T0" fmla="*/ 5 w 12"/>
                <a:gd name="T1" fmla="*/ 22 h 22"/>
                <a:gd name="T2" fmla="*/ 0 w 12"/>
                <a:gd name="T3" fmla="*/ 20 h 22"/>
                <a:gd name="T4" fmla="*/ 10 w 12"/>
                <a:gd name="T5" fmla="*/ 0 h 22"/>
                <a:gd name="T6" fmla="*/ 12 w 12"/>
                <a:gd name="T7" fmla="*/ 0 h 22"/>
                <a:gd name="T8" fmla="*/ 5 w 12"/>
                <a:gd name="T9" fmla="*/ 22 h 22"/>
              </a:gdLst>
              <a:ahLst/>
              <a:cxnLst>
                <a:cxn ang="0">
                  <a:pos x="T0" y="T1"/>
                </a:cxn>
                <a:cxn ang="0">
                  <a:pos x="T2" y="T3"/>
                </a:cxn>
                <a:cxn ang="0">
                  <a:pos x="T4" y="T5"/>
                </a:cxn>
                <a:cxn ang="0">
                  <a:pos x="T6" y="T7"/>
                </a:cxn>
                <a:cxn ang="0">
                  <a:pos x="T8" y="T9"/>
                </a:cxn>
              </a:cxnLst>
              <a:rect l="0" t="0" r="r" b="b"/>
              <a:pathLst>
                <a:path w="12" h="22">
                  <a:moveTo>
                    <a:pt x="5" y="22"/>
                  </a:moveTo>
                  <a:lnTo>
                    <a:pt x="0" y="20"/>
                  </a:lnTo>
                  <a:lnTo>
                    <a:pt x="10" y="0"/>
                  </a:lnTo>
                  <a:lnTo>
                    <a:pt x="12"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6" name="Freeform 168"/>
            <p:cNvSpPr>
              <a:spLocks/>
            </p:cNvSpPr>
            <p:nvPr/>
          </p:nvSpPr>
          <p:spPr bwMode="auto">
            <a:xfrm>
              <a:off x="3813124" y="3782396"/>
              <a:ext cx="47005" cy="68939"/>
            </a:xfrm>
            <a:custGeom>
              <a:avLst/>
              <a:gdLst>
                <a:gd name="T0" fmla="*/ 5 w 15"/>
                <a:gd name="T1" fmla="*/ 22 h 22"/>
                <a:gd name="T2" fmla="*/ 0 w 15"/>
                <a:gd name="T3" fmla="*/ 20 h 22"/>
                <a:gd name="T4" fmla="*/ 13 w 15"/>
                <a:gd name="T5" fmla="*/ 0 h 22"/>
                <a:gd name="T6" fmla="*/ 15 w 15"/>
                <a:gd name="T7" fmla="*/ 0 h 22"/>
                <a:gd name="T8" fmla="*/ 5 w 15"/>
                <a:gd name="T9" fmla="*/ 22 h 22"/>
              </a:gdLst>
              <a:ahLst/>
              <a:cxnLst>
                <a:cxn ang="0">
                  <a:pos x="T0" y="T1"/>
                </a:cxn>
                <a:cxn ang="0">
                  <a:pos x="T2" y="T3"/>
                </a:cxn>
                <a:cxn ang="0">
                  <a:pos x="T4" y="T5"/>
                </a:cxn>
                <a:cxn ang="0">
                  <a:pos x="T6" y="T7"/>
                </a:cxn>
                <a:cxn ang="0">
                  <a:pos x="T8" y="T9"/>
                </a:cxn>
              </a:cxnLst>
              <a:rect l="0" t="0" r="r" b="b"/>
              <a:pathLst>
                <a:path w="15" h="22">
                  <a:moveTo>
                    <a:pt x="5" y="22"/>
                  </a:moveTo>
                  <a:lnTo>
                    <a:pt x="0" y="20"/>
                  </a:lnTo>
                  <a:lnTo>
                    <a:pt x="13" y="0"/>
                  </a:lnTo>
                  <a:lnTo>
                    <a:pt x="15"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7" name="Freeform 169"/>
            <p:cNvSpPr>
              <a:spLocks/>
            </p:cNvSpPr>
            <p:nvPr/>
          </p:nvSpPr>
          <p:spPr bwMode="auto">
            <a:xfrm>
              <a:off x="3985471" y="3782396"/>
              <a:ext cx="40738" cy="68939"/>
            </a:xfrm>
            <a:custGeom>
              <a:avLst/>
              <a:gdLst>
                <a:gd name="T0" fmla="*/ 5 w 13"/>
                <a:gd name="T1" fmla="*/ 22 h 22"/>
                <a:gd name="T2" fmla="*/ 0 w 13"/>
                <a:gd name="T3" fmla="*/ 20 h 22"/>
                <a:gd name="T4" fmla="*/ 8 w 13"/>
                <a:gd name="T5" fmla="*/ 0 h 22"/>
                <a:gd name="T6" fmla="*/ 13 w 13"/>
                <a:gd name="T7" fmla="*/ 0 h 22"/>
                <a:gd name="T8" fmla="*/ 5 w 13"/>
                <a:gd name="T9" fmla="*/ 22 h 22"/>
              </a:gdLst>
              <a:ahLst/>
              <a:cxnLst>
                <a:cxn ang="0">
                  <a:pos x="T0" y="T1"/>
                </a:cxn>
                <a:cxn ang="0">
                  <a:pos x="T2" y="T3"/>
                </a:cxn>
                <a:cxn ang="0">
                  <a:pos x="T4" y="T5"/>
                </a:cxn>
                <a:cxn ang="0">
                  <a:pos x="T6" y="T7"/>
                </a:cxn>
                <a:cxn ang="0">
                  <a:pos x="T8" y="T9"/>
                </a:cxn>
              </a:cxnLst>
              <a:rect l="0" t="0" r="r" b="b"/>
              <a:pathLst>
                <a:path w="13" h="22">
                  <a:moveTo>
                    <a:pt x="5" y="22"/>
                  </a:moveTo>
                  <a:lnTo>
                    <a:pt x="0" y="20"/>
                  </a:lnTo>
                  <a:lnTo>
                    <a:pt x="8" y="0"/>
                  </a:lnTo>
                  <a:lnTo>
                    <a:pt x="13"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8" name="Freeform 170"/>
            <p:cNvSpPr>
              <a:spLocks/>
            </p:cNvSpPr>
            <p:nvPr/>
          </p:nvSpPr>
          <p:spPr bwMode="auto">
            <a:xfrm>
              <a:off x="4079479" y="3788663"/>
              <a:ext cx="25069" cy="62672"/>
            </a:xfrm>
            <a:custGeom>
              <a:avLst/>
              <a:gdLst>
                <a:gd name="T0" fmla="*/ 3 w 8"/>
                <a:gd name="T1" fmla="*/ 20 h 20"/>
                <a:gd name="T2" fmla="*/ 0 w 8"/>
                <a:gd name="T3" fmla="*/ 18 h 20"/>
                <a:gd name="T4" fmla="*/ 3 w 8"/>
                <a:gd name="T5" fmla="*/ 0 h 20"/>
                <a:gd name="T6" fmla="*/ 8 w 8"/>
                <a:gd name="T7" fmla="*/ 0 h 20"/>
                <a:gd name="T8" fmla="*/ 3 w 8"/>
                <a:gd name="T9" fmla="*/ 20 h 20"/>
              </a:gdLst>
              <a:ahLst/>
              <a:cxnLst>
                <a:cxn ang="0">
                  <a:pos x="T0" y="T1"/>
                </a:cxn>
                <a:cxn ang="0">
                  <a:pos x="T2" y="T3"/>
                </a:cxn>
                <a:cxn ang="0">
                  <a:pos x="T4" y="T5"/>
                </a:cxn>
                <a:cxn ang="0">
                  <a:pos x="T6" y="T7"/>
                </a:cxn>
                <a:cxn ang="0">
                  <a:pos x="T8" y="T9"/>
                </a:cxn>
              </a:cxnLst>
              <a:rect l="0" t="0" r="r" b="b"/>
              <a:pathLst>
                <a:path w="8" h="20">
                  <a:moveTo>
                    <a:pt x="3" y="20"/>
                  </a:moveTo>
                  <a:lnTo>
                    <a:pt x="0" y="18"/>
                  </a:lnTo>
                  <a:lnTo>
                    <a:pt x="3" y="0"/>
                  </a:lnTo>
                  <a:lnTo>
                    <a:pt x="8" y="0"/>
                  </a:lnTo>
                  <a:lnTo>
                    <a:pt x="3"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9" name="Freeform 171"/>
            <p:cNvSpPr>
              <a:spLocks/>
            </p:cNvSpPr>
            <p:nvPr/>
          </p:nvSpPr>
          <p:spPr bwMode="auto">
            <a:xfrm>
              <a:off x="4167219" y="3782396"/>
              <a:ext cx="21936" cy="62672"/>
            </a:xfrm>
            <a:custGeom>
              <a:avLst/>
              <a:gdLst>
                <a:gd name="T0" fmla="*/ 2 w 7"/>
                <a:gd name="T1" fmla="*/ 20 h 20"/>
                <a:gd name="T2" fmla="*/ 0 w 7"/>
                <a:gd name="T3" fmla="*/ 20 h 20"/>
                <a:gd name="T4" fmla="*/ 2 w 7"/>
                <a:gd name="T5" fmla="*/ 0 h 20"/>
                <a:gd name="T6" fmla="*/ 7 w 7"/>
                <a:gd name="T7" fmla="*/ 0 h 20"/>
                <a:gd name="T8" fmla="*/ 2 w 7"/>
                <a:gd name="T9" fmla="*/ 20 h 20"/>
              </a:gdLst>
              <a:ahLst/>
              <a:cxnLst>
                <a:cxn ang="0">
                  <a:pos x="T0" y="T1"/>
                </a:cxn>
                <a:cxn ang="0">
                  <a:pos x="T2" y="T3"/>
                </a:cxn>
                <a:cxn ang="0">
                  <a:pos x="T4" y="T5"/>
                </a:cxn>
                <a:cxn ang="0">
                  <a:pos x="T6" y="T7"/>
                </a:cxn>
                <a:cxn ang="0">
                  <a:pos x="T8" y="T9"/>
                </a:cxn>
              </a:cxnLst>
              <a:rect l="0" t="0" r="r" b="b"/>
              <a:pathLst>
                <a:path w="7" h="20">
                  <a:moveTo>
                    <a:pt x="2" y="20"/>
                  </a:moveTo>
                  <a:lnTo>
                    <a:pt x="0" y="20"/>
                  </a:lnTo>
                  <a:lnTo>
                    <a:pt x="2" y="0"/>
                  </a:lnTo>
                  <a:lnTo>
                    <a:pt x="7" y="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0" name="Freeform 172"/>
            <p:cNvSpPr>
              <a:spLocks/>
            </p:cNvSpPr>
            <p:nvPr/>
          </p:nvSpPr>
          <p:spPr bwMode="auto">
            <a:xfrm>
              <a:off x="4251827" y="3788663"/>
              <a:ext cx="25069" cy="56405"/>
            </a:xfrm>
            <a:custGeom>
              <a:avLst/>
              <a:gdLst>
                <a:gd name="T0" fmla="*/ 5 w 8"/>
                <a:gd name="T1" fmla="*/ 18 h 18"/>
                <a:gd name="T2" fmla="*/ 0 w 8"/>
                <a:gd name="T3" fmla="*/ 18 h 18"/>
                <a:gd name="T4" fmla="*/ 3 w 8"/>
                <a:gd name="T5" fmla="*/ 0 h 18"/>
                <a:gd name="T6" fmla="*/ 8 w 8"/>
                <a:gd name="T7" fmla="*/ 0 h 18"/>
                <a:gd name="T8" fmla="*/ 5 w 8"/>
                <a:gd name="T9" fmla="*/ 18 h 18"/>
              </a:gdLst>
              <a:ahLst/>
              <a:cxnLst>
                <a:cxn ang="0">
                  <a:pos x="T0" y="T1"/>
                </a:cxn>
                <a:cxn ang="0">
                  <a:pos x="T2" y="T3"/>
                </a:cxn>
                <a:cxn ang="0">
                  <a:pos x="T4" y="T5"/>
                </a:cxn>
                <a:cxn ang="0">
                  <a:pos x="T6" y="T7"/>
                </a:cxn>
                <a:cxn ang="0">
                  <a:pos x="T8" y="T9"/>
                </a:cxn>
              </a:cxnLst>
              <a:rect l="0" t="0" r="r" b="b"/>
              <a:pathLst>
                <a:path w="8" h="18">
                  <a:moveTo>
                    <a:pt x="5" y="18"/>
                  </a:moveTo>
                  <a:lnTo>
                    <a:pt x="0" y="18"/>
                  </a:lnTo>
                  <a:lnTo>
                    <a:pt x="3" y="0"/>
                  </a:lnTo>
                  <a:lnTo>
                    <a:pt x="8"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1" name="Freeform 173"/>
            <p:cNvSpPr>
              <a:spLocks/>
            </p:cNvSpPr>
            <p:nvPr/>
          </p:nvSpPr>
          <p:spPr bwMode="auto">
            <a:xfrm>
              <a:off x="4339568" y="3788663"/>
              <a:ext cx="15669" cy="56405"/>
            </a:xfrm>
            <a:custGeom>
              <a:avLst/>
              <a:gdLst>
                <a:gd name="T0" fmla="*/ 5 w 5"/>
                <a:gd name="T1" fmla="*/ 18 h 18"/>
                <a:gd name="T2" fmla="*/ 0 w 5"/>
                <a:gd name="T3" fmla="*/ 18 h 18"/>
                <a:gd name="T4" fmla="*/ 2 w 5"/>
                <a:gd name="T5" fmla="*/ 0 h 18"/>
                <a:gd name="T6" fmla="*/ 5 w 5"/>
                <a:gd name="T7" fmla="*/ 0 h 18"/>
                <a:gd name="T8" fmla="*/ 5 w 5"/>
                <a:gd name="T9" fmla="*/ 18 h 18"/>
              </a:gdLst>
              <a:ahLst/>
              <a:cxnLst>
                <a:cxn ang="0">
                  <a:pos x="T0" y="T1"/>
                </a:cxn>
                <a:cxn ang="0">
                  <a:pos x="T2" y="T3"/>
                </a:cxn>
                <a:cxn ang="0">
                  <a:pos x="T4" y="T5"/>
                </a:cxn>
                <a:cxn ang="0">
                  <a:pos x="T6" y="T7"/>
                </a:cxn>
                <a:cxn ang="0">
                  <a:pos x="T8" y="T9"/>
                </a:cxn>
              </a:cxnLst>
              <a:rect l="0" t="0" r="r" b="b"/>
              <a:pathLst>
                <a:path w="5" h="18">
                  <a:moveTo>
                    <a:pt x="5" y="18"/>
                  </a:moveTo>
                  <a:lnTo>
                    <a:pt x="0" y="18"/>
                  </a:lnTo>
                  <a:lnTo>
                    <a:pt x="2" y="0"/>
                  </a:lnTo>
                  <a:lnTo>
                    <a:pt x="5"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2" name="Freeform 174"/>
            <p:cNvSpPr>
              <a:spLocks/>
            </p:cNvSpPr>
            <p:nvPr/>
          </p:nvSpPr>
          <p:spPr bwMode="auto">
            <a:xfrm>
              <a:off x="4424174" y="3788663"/>
              <a:ext cx="15669" cy="56405"/>
            </a:xfrm>
            <a:custGeom>
              <a:avLst/>
              <a:gdLst>
                <a:gd name="T0" fmla="*/ 3 w 5"/>
                <a:gd name="T1" fmla="*/ 18 h 18"/>
                <a:gd name="T2" fmla="*/ 0 w 5"/>
                <a:gd name="T3" fmla="*/ 0 h 18"/>
                <a:gd name="T4" fmla="*/ 5 w 5"/>
                <a:gd name="T5" fmla="*/ 0 h 18"/>
                <a:gd name="T6" fmla="*/ 5 w 5"/>
                <a:gd name="T7" fmla="*/ 18 h 18"/>
                <a:gd name="T8" fmla="*/ 3 w 5"/>
                <a:gd name="T9" fmla="*/ 18 h 18"/>
              </a:gdLst>
              <a:ahLst/>
              <a:cxnLst>
                <a:cxn ang="0">
                  <a:pos x="T0" y="T1"/>
                </a:cxn>
                <a:cxn ang="0">
                  <a:pos x="T2" y="T3"/>
                </a:cxn>
                <a:cxn ang="0">
                  <a:pos x="T4" y="T5"/>
                </a:cxn>
                <a:cxn ang="0">
                  <a:pos x="T6" y="T7"/>
                </a:cxn>
                <a:cxn ang="0">
                  <a:pos x="T8" y="T9"/>
                </a:cxn>
              </a:cxnLst>
              <a:rect l="0" t="0" r="r" b="b"/>
              <a:pathLst>
                <a:path w="5" h="18">
                  <a:moveTo>
                    <a:pt x="3" y="18"/>
                  </a:moveTo>
                  <a:lnTo>
                    <a:pt x="0" y="0"/>
                  </a:lnTo>
                  <a:lnTo>
                    <a:pt x="5" y="0"/>
                  </a:lnTo>
                  <a:lnTo>
                    <a:pt x="5" y="18"/>
                  </a:lnTo>
                  <a:lnTo>
                    <a:pt x="3"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3" name="Freeform 175"/>
            <p:cNvSpPr>
              <a:spLocks/>
            </p:cNvSpPr>
            <p:nvPr/>
          </p:nvSpPr>
          <p:spPr bwMode="auto">
            <a:xfrm>
              <a:off x="4511915" y="3782396"/>
              <a:ext cx="15669" cy="62672"/>
            </a:xfrm>
            <a:custGeom>
              <a:avLst/>
              <a:gdLst>
                <a:gd name="T0" fmla="*/ 2 w 5"/>
                <a:gd name="T1" fmla="*/ 20 h 20"/>
                <a:gd name="T2" fmla="*/ 0 w 5"/>
                <a:gd name="T3" fmla="*/ 0 h 20"/>
                <a:gd name="T4" fmla="*/ 2 w 5"/>
                <a:gd name="T5" fmla="*/ 0 h 20"/>
                <a:gd name="T6" fmla="*/ 5 w 5"/>
                <a:gd name="T7" fmla="*/ 20 h 20"/>
                <a:gd name="T8" fmla="*/ 2 w 5"/>
                <a:gd name="T9" fmla="*/ 20 h 20"/>
              </a:gdLst>
              <a:ahLst/>
              <a:cxnLst>
                <a:cxn ang="0">
                  <a:pos x="T0" y="T1"/>
                </a:cxn>
                <a:cxn ang="0">
                  <a:pos x="T2" y="T3"/>
                </a:cxn>
                <a:cxn ang="0">
                  <a:pos x="T4" y="T5"/>
                </a:cxn>
                <a:cxn ang="0">
                  <a:pos x="T6" y="T7"/>
                </a:cxn>
                <a:cxn ang="0">
                  <a:pos x="T8" y="T9"/>
                </a:cxn>
              </a:cxnLst>
              <a:rect l="0" t="0" r="r" b="b"/>
              <a:pathLst>
                <a:path w="5" h="20">
                  <a:moveTo>
                    <a:pt x="2" y="20"/>
                  </a:moveTo>
                  <a:lnTo>
                    <a:pt x="0" y="0"/>
                  </a:lnTo>
                  <a:lnTo>
                    <a:pt x="2" y="0"/>
                  </a:lnTo>
                  <a:lnTo>
                    <a:pt x="5" y="2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4" name="Freeform 179"/>
            <p:cNvSpPr>
              <a:spLocks/>
            </p:cNvSpPr>
            <p:nvPr/>
          </p:nvSpPr>
          <p:spPr bwMode="auto">
            <a:xfrm>
              <a:off x="3556169" y="3782396"/>
              <a:ext cx="53272" cy="68939"/>
            </a:xfrm>
            <a:custGeom>
              <a:avLst/>
              <a:gdLst>
                <a:gd name="T0" fmla="*/ 2 w 17"/>
                <a:gd name="T1" fmla="*/ 22 h 22"/>
                <a:gd name="T2" fmla="*/ 0 w 17"/>
                <a:gd name="T3" fmla="*/ 20 h 22"/>
                <a:gd name="T4" fmla="*/ 15 w 17"/>
                <a:gd name="T5" fmla="*/ 0 h 22"/>
                <a:gd name="T6" fmla="*/ 17 w 17"/>
                <a:gd name="T7" fmla="*/ 2 h 22"/>
                <a:gd name="T8" fmla="*/ 2 w 17"/>
                <a:gd name="T9" fmla="*/ 22 h 22"/>
              </a:gdLst>
              <a:ahLst/>
              <a:cxnLst>
                <a:cxn ang="0">
                  <a:pos x="T0" y="T1"/>
                </a:cxn>
                <a:cxn ang="0">
                  <a:pos x="T2" y="T3"/>
                </a:cxn>
                <a:cxn ang="0">
                  <a:pos x="T4" y="T5"/>
                </a:cxn>
                <a:cxn ang="0">
                  <a:pos x="T6" y="T7"/>
                </a:cxn>
                <a:cxn ang="0">
                  <a:pos x="T8" y="T9"/>
                </a:cxn>
              </a:cxnLst>
              <a:rect l="0" t="0" r="r" b="b"/>
              <a:pathLst>
                <a:path w="17" h="22">
                  <a:moveTo>
                    <a:pt x="2" y="22"/>
                  </a:moveTo>
                  <a:lnTo>
                    <a:pt x="0" y="20"/>
                  </a:lnTo>
                  <a:lnTo>
                    <a:pt x="15" y="0"/>
                  </a:lnTo>
                  <a:lnTo>
                    <a:pt x="17" y="2"/>
                  </a:lnTo>
                  <a:lnTo>
                    <a:pt x="2"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grpSp>
      <p:grpSp>
        <p:nvGrpSpPr>
          <p:cNvPr id="65" name="Group 64"/>
          <p:cNvGrpSpPr/>
          <p:nvPr/>
        </p:nvGrpSpPr>
        <p:grpSpPr>
          <a:xfrm>
            <a:off x="10470434" y="3738636"/>
            <a:ext cx="817415" cy="1512380"/>
            <a:chOff x="4618455" y="3337427"/>
            <a:chExt cx="641895" cy="1187634"/>
          </a:xfrm>
        </p:grpSpPr>
        <p:sp>
          <p:nvSpPr>
            <p:cNvPr id="66" name="Freeform 121"/>
            <p:cNvSpPr>
              <a:spLocks/>
            </p:cNvSpPr>
            <p:nvPr/>
          </p:nvSpPr>
          <p:spPr bwMode="auto">
            <a:xfrm>
              <a:off x="4934951" y="3772996"/>
              <a:ext cx="303960" cy="363497"/>
            </a:xfrm>
            <a:custGeom>
              <a:avLst/>
              <a:gdLst>
                <a:gd name="T0" fmla="*/ 25 w 97"/>
                <a:gd name="T1" fmla="*/ 0 h 116"/>
                <a:gd name="T2" fmla="*/ 97 w 97"/>
                <a:gd name="T3" fmla="*/ 116 h 116"/>
                <a:gd name="T4" fmla="*/ 65 w 97"/>
                <a:gd name="T5" fmla="*/ 116 h 116"/>
                <a:gd name="T6" fmla="*/ 0 w 97"/>
                <a:gd name="T7" fmla="*/ 0 h 116"/>
                <a:gd name="T8" fmla="*/ 25 w 97"/>
                <a:gd name="T9" fmla="*/ 0 h 116"/>
              </a:gdLst>
              <a:ahLst/>
              <a:cxnLst>
                <a:cxn ang="0">
                  <a:pos x="T0" y="T1"/>
                </a:cxn>
                <a:cxn ang="0">
                  <a:pos x="T2" y="T3"/>
                </a:cxn>
                <a:cxn ang="0">
                  <a:pos x="T4" y="T5"/>
                </a:cxn>
                <a:cxn ang="0">
                  <a:pos x="T6" y="T7"/>
                </a:cxn>
                <a:cxn ang="0">
                  <a:pos x="T8" y="T9"/>
                </a:cxn>
              </a:cxnLst>
              <a:rect l="0" t="0" r="r" b="b"/>
              <a:pathLst>
                <a:path w="97" h="116">
                  <a:moveTo>
                    <a:pt x="25" y="0"/>
                  </a:moveTo>
                  <a:lnTo>
                    <a:pt x="97" y="116"/>
                  </a:lnTo>
                  <a:lnTo>
                    <a:pt x="65" y="116"/>
                  </a:lnTo>
                  <a:lnTo>
                    <a:pt x="0" y="0"/>
                  </a:lnTo>
                  <a:lnTo>
                    <a:pt x="25" y="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7" name="Freeform 123"/>
            <p:cNvSpPr>
              <a:spLocks/>
            </p:cNvSpPr>
            <p:nvPr/>
          </p:nvSpPr>
          <p:spPr bwMode="auto">
            <a:xfrm>
              <a:off x="4753203" y="3995481"/>
              <a:ext cx="47005" cy="100275"/>
            </a:xfrm>
            <a:custGeom>
              <a:avLst/>
              <a:gdLst>
                <a:gd name="T0" fmla="*/ 10 w 15"/>
                <a:gd name="T1" fmla="*/ 32 h 32"/>
                <a:gd name="T2" fmla="*/ 0 w 15"/>
                <a:gd name="T3" fmla="*/ 2 h 32"/>
                <a:gd name="T4" fmla="*/ 5 w 15"/>
                <a:gd name="T5" fmla="*/ 0 h 32"/>
                <a:gd name="T6" fmla="*/ 15 w 15"/>
                <a:gd name="T7" fmla="*/ 32 h 32"/>
                <a:gd name="T8" fmla="*/ 10 w 15"/>
                <a:gd name="T9" fmla="*/ 32 h 32"/>
              </a:gdLst>
              <a:ahLst/>
              <a:cxnLst>
                <a:cxn ang="0">
                  <a:pos x="T0" y="T1"/>
                </a:cxn>
                <a:cxn ang="0">
                  <a:pos x="T2" y="T3"/>
                </a:cxn>
                <a:cxn ang="0">
                  <a:pos x="T4" y="T5"/>
                </a:cxn>
                <a:cxn ang="0">
                  <a:pos x="T6" y="T7"/>
                </a:cxn>
                <a:cxn ang="0">
                  <a:pos x="T8" y="T9"/>
                </a:cxn>
              </a:cxnLst>
              <a:rect l="0" t="0" r="r" b="b"/>
              <a:pathLst>
                <a:path w="15" h="32">
                  <a:moveTo>
                    <a:pt x="10" y="32"/>
                  </a:moveTo>
                  <a:lnTo>
                    <a:pt x="0" y="2"/>
                  </a:lnTo>
                  <a:lnTo>
                    <a:pt x="5" y="0"/>
                  </a:lnTo>
                  <a:lnTo>
                    <a:pt x="15" y="32"/>
                  </a:lnTo>
                  <a:lnTo>
                    <a:pt x="10"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8" name="Freeform 128"/>
            <p:cNvSpPr>
              <a:spLocks/>
            </p:cNvSpPr>
            <p:nvPr/>
          </p:nvSpPr>
          <p:spPr bwMode="auto">
            <a:xfrm>
              <a:off x="4856610" y="3995481"/>
              <a:ext cx="47005" cy="100275"/>
            </a:xfrm>
            <a:custGeom>
              <a:avLst/>
              <a:gdLst>
                <a:gd name="T0" fmla="*/ 12 w 15"/>
                <a:gd name="T1" fmla="*/ 32 h 32"/>
                <a:gd name="T2" fmla="*/ 0 w 15"/>
                <a:gd name="T3" fmla="*/ 2 h 32"/>
                <a:gd name="T4" fmla="*/ 2 w 15"/>
                <a:gd name="T5" fmla="*/ 0 h 32"/>
                <a:gd name="T6" fmla="*/ 15 w 15"/>
                <a:gd name="T7" fmla="*/ 32 h 32"/>
                <a:gd name="T8" fmla="*/ 12 w 15"/>
                <a:gd name="T9" fmla="*/ 32 h 32"/>
              </a:gdLst>
              <a:ahLst/>
              <a:cxnLst>
                <a:cxn ang="0">
                  <a:pos x="T0" y="T1"/>
                </a:cxn>
                <a:cxn ang="0">
                  <a:pos x="T2" y="T3"/>
                </a:cxn>
                <a:cxn ang="0">
                  <a:pos x="T4" y="T5"/>
                </a:cxn>
                <a:cxn ang="0">
                  <a:pos x="T6" y="T7"/>
                </a:cxn>
                <a:cxn ang="0">
                  <a:pos x="T8" y="T9"/>
                </a:cxn>
              </a:cxnLst>
              <a:rect l="0" t="0" r="r" b="b"/>
              <a:pathLst>
                <a:path w="15" h="32">
                  <a:moveTo>
                    <a:pt x="12" y="32"/>
                  </a:moveTo>
                  <a:lnTo>
                    <a:pt x="0" y="2"/>
                  </a:lnTo>
                  <a:lnTo>
                    <a:pt x="2" y="0"/>
                  </a:lnTo>
                  <a:lnTo>
                    <a:pt x="15" y="32"/>
                  </a:lnTo>
                  <a:lnTo>
                    <a:pt x="12"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9" name="Freeform 129"/>
            <p:cNvSpPr>
              <a:spLocks/>
            </p:cNvSpPr>
            <p:nvPr/>
          </p:nvSpPr>
          <p:spPr bwMode="auto">
            <a:xfrm>
              <a:off x="4950618" y="3995481"/>
              <a:ext cx="62672" cy="100275"/>
            </a:xfrm>
            <a:custGeom>
              <a:avLst/>
              <a:gdLst>
                <a:gd name="T0" fmla="*/ 15 w 20"/>
                <a:gd name="T1" fmla="*/ 32 h 32"/>
                <a:gd name="T2" fmla="*/ 0 w 20"/>
                <a:gd name="T3" fmla="*/ 2 h 32"/>
                <a:gd name="T4" fmla="*/ 5 w 20"/>
                <a:gd name="T5" fmla="*/ 0 h 32"/>
                <a:gd name="T6" fmla="*/ 20 w 20"/>
                <a:gd name="T7" fmla="*/ 32 h 32"/>
                <a:gd name="T8" fmla="*/ 15 w 20"/>
                <a:gd name="T9" fmla="*/ 32 h 32"/>
              </a:gdLst>
              <a:ahLst/>
              <a:cxnLst>
                <a:cxn ang="0">
                  <a:pos x="T0" y="T1"/>
                </a:cxn>
                <a:cxn ang="0">
                  <a:pos x="T2" y="T3"/>
                </a:cxn>
                <a:cxn ang="0">
                  <a:pos x="T4" y="T5"/>
                </a:cxn>
                <a:cxn ang="0">
                  <a:pos x="T6" y="T7"/>
                </a:cxn>
                <a:cxn ang="0">
                  <a:pos x="T8" y="T9"/>
                </a:cxn>
              </a:cxnLst>
              <a:rect l="0" t="0" r="r" b="b"/>
              <a:pathLst>
                <a:path w="20" h="32">
                  <a:moveTo>
                    <a:pt x="15" y="32"/>
                  </a:moveTo>
                  <a:lnTo>
                    <a:pt x="0" y="2"/>
                  </a:lnTo>
                  <a:lnTo>
                    <a:pt x="5" y="0"/>
                  </a:lnTo>
                  <a:lnTo>
                    <a:pt x="20" y="32"/>
                  </a:lnTo>
                  <a:lnTo>
                    <a:pt x="15"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0" name="Freeform 133"/>
            <p:cNvSpPr>
              <a:spLocks/>
            </p:cNvSpPr>
            <p:nvPr/>
          </p:nvSpPr>
          <p:spPr bwMode="auto">
            <a:xfrm>
              <a:off x="5185639" y="3782396"/>
              <a:ext cx="53272" cy="68939"/>
            </a:xfrm>
            <a:custGeom>
              <a:avLst/>
              <a:gdLst>
                <a:gd name="T0" fmla="*/ 15 w 17"/>
                <a:gd name="T1" fmla="*/ 22 h 22"/>
                <a:gd name="T2" fmla="*/ 0 w 17"/>
                <a:gd name="T3" fmla="*/ 2 h 22"/>
                <a:gd name="T4" fmla="*/ 2 w 17"/>
                <a:gd name="T5" fmla="*/ 0 h 22"/>
                <a:gd name="T6" fmla="*/ 17 w 17"/>
                <a:gd name="T7" fmla="*/ 20 h 22"/>
                <a:gd name="T8" fmla="*/ 15 w 17"/>
                <a:gd name="T9" fmla="*/ 22 h 22"/>
              </a:gdLst>
              <a:ahLst/>
              <a:cxnLst>
                <a:cxn ang="0">
                  <a:pos x="T0" y="T1"/>
                </a:cxn>
                <a:cxn ang="0">
                  <a:pos x="T2" y="T3"/>
                </a:cxn>
                <a:cxn ang="0">
                  <a:pos x="T4" y="T5"/>
                </a:cxn>
                <a:cxn ang="0">
                  <a:pos x="T6" y="T7"/>
                </a:cxn>
                <a:cxn ang="0">
                  <a:pos x="T8" y="T9"/>
                </a:cxn>
              </a:cxnLst>
              <a:rect l="0" t="0" r="r" b="b"/>
              <a:pathLst>
                <a:path w="17" h="22">
                  <a:moveTo>
                    <a:pt x="15" y="22"/>
                  </a:moveTo>
                  <a:lnTo>
                    <a:pt x="0" y="2"/>
                  </a:lnTo>
                  <a:lnTo>
                    <a:pt x="2" y="0"/>
                  </a:lnTo>
                  <a:lnTo>
                    <a:pt x="17"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1" name="Freeform 134"/>
            <p:cNvSpPr>
              <a:spLocks/>
            </p:cNvSpPr>
            <p:nvPr/>
          </p:nvSpPr>
          <p:spPr bwMode="auto">
            <a:xfrm>
              <a:off x="5097898" y="3782396"/>
              <a:ext cx="56405" cy="68939"/>
            </a:xfrm>
            <a:custGeom>
              <a:avLst/>
              <a:gdLst>
                <a:gd name="T0" fmla="*/ 15 w 18"/>
                <a:gd name="T1" fmla="*/ 22 h 22"/>
                <a:gd name="T2" fmla="*/ 0 w 18"/>
                <a:gd name="T3" fmla="*/ 2 h 22"/>
                <a:gd name="T4" fmla="*/ 5 w 18"/>
                <a:gd name="T5" fmla="*/ 0 h 22"/>
                <a:gd name="T6" fmla="*/ 18 w 18"/>
                <a:gd name="T7" fmla="*/ 20 h 22"/>
                <a:gd name="T8" fmla="*/ 15 w 18"/>
                <a:gd name="T9" fmla="*/ 22 h 22"/>
              </a:gdLst>
              <a:ahLst/>
              <a:cxnLst>
                <a:cxn ang="0">
                  <a:pos x="T0" y="T1"/>
                </a:cxn>
                <a:cxn ang="0">
                  <a:pos x="T2" y="T3"/>
                </a:cxn>
                <a:cxn ang="0">
                  <a:pos x="T4" y="T5"/>
                </a:cxn>
                <a:cxn ang="0">
                  <a:pos x="T6" y="T7"/>
                </a:cxn>
                <a:cxn ang="0">
                  <a:pos x="T8" y="T9"/>
                </a:cxn>
              </a:cxnLst>
              <a:rect l="0" t="0" r="r" b="b"/>
              <a:pathLst>
                <a:path w="18" h="22">
                  <a:moveTo>
                    <a:pt x="15" y="22"/>
                  </a:moveTo>
                  <a:lnTo>
                    <a:pt x="0" y="2"/>
                  </a:lnTo>
                  <a:lnTo>
                    <a:pt x="5" y="0"/>
                  </a:lnTo>
                  <a:lnTo>
                    <a:pt x="18"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2" name="Freeform 136"/>
            <p:cNvSpPr>
              <a:spLocks/>
            </p:cNvSpPr>
            <p:nvPr/>
          </p:nvSpPr>
          <p:spPr bwMode="auto">
            <a:xfrm>
              <a:off x="4878547" y="3923409"/>
              <a:ext cx="31336" cy="72072"/>
            </a:xfrm>
            <a:custGeom>
              <a:avLst/>
              <a:gdLst>
                <a:gd name="T0" fmla="*/ 10 w 10"/>
                <a:gd name="T1" fmla="*/ 23 h 23"/>
                <a:gd name="T2" fmla="*/ 0 w 10"/>
                <a:gd name="T3" fmla="*/ 0 h 23"/>
                <a:gd name="T4" fmla="*/ 10 w 10"/>
                <a:gd name="T5" fmla="*/ 23 h 23"/>
              </a:gdLst>
              <a:ahLst/>
              <a:cxnLst>
                <a:cxn ang="0">
                  <a:pos x="T0" y="T1"/>
                </a:cxn>
                <a:cxn ang="0">
                  <a:pos x="T2" y="T3"/>
                </a:cxn>
                <a:cxn ang="0">
                  <a:pos x="T4" y="T5"/>
                </a:cxn>
              </a:cxnLst>
              <a:rect l="0" t="0" r="r" b="b"/>
              <a:pathLst>
                <a:path w="10" h="23">
                  <a:moveTo>
                    <a:pt x="10" y="23"/>
                  </a:moveTo>
                  <a:lnTo>
                    <a:pt x="0" y="0"/>
                  </a:lnTo>
                  <a:lnTo>
                    <a:pt x="10" y="23"/>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3" name="Line 137"/>
            <p:cNvSpPr>
              <a:spLocks noChangeShapeType="1"/>
            </p:cNvSpPr>
            <p:nvPr/>
          </p:nvSpPr>
          <p:spPr bwMode="auto">
            <a:xfrm flipH="1" flipV="1">
              <a:off x="4878547" y="3923409"/>
              <a:ext cx="31336" cy="7207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4" name="Freeform 138"/>
            <p:cNvSpPr>
              <a:spLocks/>
            </p:cNvSpPr>
            <p:nvPr/>
          </p:nvSpPr>
          <p:spPr bwMode="auto">
            <a:xfrm>
              <a:off x="4778272" y="3923409"/>
              <a:ext cx="37603" cy="78339"/>
            </a:xfrm>
            <a:custGeom>
              <a:avLst/>
              <a:gdLst>
                <a:gd name="T0" fmla="*/ 7 w 12"/>
                <a:gd name="T1" fmla="*/ 25 h 25"/>
                <a:gd name="T2" fmla="*/ 0 w 12"/>
                <a:gd name="T3" fmla="*/ 0 h 25"/>
                <a:gd name="T4" fmla="*/ 5 w 12"/>
                <a:gd name="T5" fmla="*/ 0 h 25"/>
                <a:gd name="T6" fmla="*/ 12 w 12"/>
                <a:gd name="T7" fmla="*/ 23 h 25"/>
                <a:gd name="T8" fmla="*/ 7 w 12"/>
                <a:gd name="T9" fmla="*/ 25 h 25"/>
              </a:gdLst>
              <a:ahLst/>
              <a:cxnLst>
                <a:cxn ang="0">
                  <a:pos x="T0" y="T1"/>
                </a:cxn>
                <a:cxn ang="0">
                  <a:pos x="T2" y="T3"/>
                </a:cxn>
                <a:cxn ang="0">
                  <a:pos x="T4" y="T5"/>
                </a:cxn>
                <a:cxn ang="0">
                  <a:pos x="T6" y="T7"/>
                </a:cxn>
                <a:cxn ang="0">
                  <a:pos x="T8" y="T9"/>
                </a:cxn>
              </a:cxnLst>
              <a:rect l="0" t="0" r="r" b="b"/>
              <a:pathLst>
                <a:path w="12" h="25">
                  <a:moveTo>
                    <a:pt x="7" y="25"/>
                  </a:moveTo>
                  <a:lnTo>
                    <a:pt x="0" y="0"/>
                  </a:lnTo>
                  <a:lnTo>
                    <a:pt x="5" y="0"/>
                  </a:lnTo>
                  <a:lnTo>
                    <a:pt x="12"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5" name="Freeform 139"/>
            <p:cNvSpPr>
              <a:spLocks/>
            </p:cNvSpPr>
            <p:nvPr/>
          </p:nvSpPr>
          <p:spPr bwMode="auto">
            <a:xfrm>
              <a:off x="4684264" y="3923409"/>
              <a:ext cx="31336" cy="78339"/>
            </a:xfrm>
            <a:custGeom>
              <a:avLst/>
              <a:gdLst>
                <a:gd name="T0" fmla="*/ 7 w 10"/>
                <a:gd name="T1" fmla="*/ 25 h 25"/>
                <a:gd name="T2" fmla="*/ 0 w 10"/>
                <a:gd name="T3" fmla="*/ 0 h 25"/>
                <a:gd name="T4" fmla="*/ 5 w 10"/>
                <a:gd name="T5" fmla="*/ 0 h 25"/>
                <a:gd name="T6" fmla="*/ 10 w 10"/>
                <a:gd name="T7" fmla="*/ 23 h 25"/>
                <a:gd name="T8" fmla="*/ 7 w 10"/>
                <a:gd name="T9" fmla="*/ 25 h 25"/>
              </a:gdLst>
              <a:ahLst/>
              <a:cxnLst>
                <a:cxn ang="0">
                  <a:pos x="T0" y="T1"/>
                </a:cxn>
                <a:cxn ang="0">
                  <a:pos x="T2" y="T3"/>
                </a:cxn>
                <a:cxn ang="0">
                  <a:pos x="T4" y="T5"/>
                </a:cxn>
                <a:cxn ang="0">
                  <a:pos x="T6" y="T7"/>
                </a:cxn>
                <a:cxn ang="0">
                  <a:pos x="T8" y="T9"/>
                </a:cxn>
              </a:cxnLst>
              <a:rect l="0" t="0" r="r" b="b"/>
              <a:pathLst>
                <a:path w="10" h="25">
                  <a:moveTo>
                    <a:pt x="7" y="25"/>
                  </a:moveTo>
                  <a:lnTo>
                    <a:pt x="0" y="0"/>
                  </a:lnTo>
                  <a:lnTo>
                    <a:pt x="5" y="0"/>
                  </a:lnTo>
                  <a:lnTo>
                    <a:pt x="10"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6" name="Freeform 154"/>
            <p:cNvSpPr>
              <a:spLocks/>
            </p:cNvSpPr>
            <p:nvPr/>
          </p:nvSpPr>
          <p:spPr bwMode="auto">
            <a:xfrm>
              <a:off x="4825274" y="3845068"/>
              <a:ext cx="37603" cy="78339"/>
            </a:xfrm>
            <a:custGeom>
              <a:avLst/>
              <a:gdLst>
                <a:gd name="T0" fmla="*/ 10 w 12"/>
                <a:gd name="T1" fmla="*/ 25 h 25"/>
                <a:gd name="T2" fmla="*/ 0 w 12"/>
                <a:gd name="T3" fmla="*/ 2 h 25"/>
                <a:gd name="T4" fmla="*/ 2 w 12"/>
                <a:gd name="T5" fmla="*/ 0 h 25"/>
                <a:gd name="T6" fmla="*/ 12 w 12"/>
                <a:gd name="T7" fmla="*/ 25 h 25"/>
                <a:gd name="T8" fmla="*/ 10 w 12"/>
                <a:gd name="T9" fmla="*/ 25 h 25"/>
              </a:gdLst>
              <a:ahLst/>
              <a:cxnLst>
                <a:cxn ang="0">
                  <a:pos x="T0" y="T1"/>
                </a:cxn>
                <a:cxn ang="0">
                  <a:pos x="T2" y="T3"/>
                </a:cxn>
                <a:cxn ang="0">
                  <a:pos x="T4" y="T5"/>
                </a:cxn>
                <a:cxn ang="0">
                  <a:pos x="T6" y="T7"/>
                </a:cxn>
                <a:cxn ang="0">
                  <a:pos x="T8" y="T9"/>
                </a:cxn>
              </a:cxnLst>
              <a:rect l="0" t="0" r="r" b="b"/>
              <a:pathLst>
                <a:path w="12" h="25">
                  <a:moveTo>
                    <a:pt x="10" y="25"/>
                  </a:moveTo>
                  <a:lnTo>
                    <a:pt x="0" y="2"/>
                  </a:lnTo>
                  <a:lnTo>
                    <a:pt x="2" y="0"/>
                  </a:lnTo>
                  <a:lnTo>
                    <a:pt x="12" y="25"/>
                  </a:lnTo>
                  <a:lnTo>
                    <a:pt x="1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7" name="Freeform 155"/>
            <p:cNvSpPr>
              <a:spLocks/>
            </p:cNvSpPr>
            <p:nvPr/>
          </p:nvSpPr>
          <p:spPr bwMode="auto">
            <a:xfrm>
              <a:off x="4737534" y="3845068"/>
              <a:ext cx="31336" cy="78339"/>
            </a:xfrm>
            <a:custGeom>
              <a:avLst/>
              <a:gdLst>
                <a:gd name="T0" fmla="*/ 8 w 10"/>
                <a:gd name="T1" fmla="*/ 25 h 25"/>
                <a:gd name="T2" fmla="*/ 0 w 10"/>
                <a:gd name="T3" fmla="*/ 2 h 25"/>
                <a:gd name="T4" fmla="*/ 3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3"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8" name="Freeform 156"/>
            <p:cNvSpPr>
              <a:spLocks/>
            </p:cNvSpPr>
            <p:nvPr/>
          </p:nvSpPr>
          <p:spPr bwMode="auto">
            <a:xfrm>
              <a:off x="4643526" y="3845068"/>
              <a:ext cx="31336" cy="78339"/>
            </a:xfrm>
            <a:custGeom>
              <a:avLst/>
              <a:gdLst>
                <a:gd name="T0" fmla="*/ 8 w 10"/>
                <a:gd name="T1" fmla="*/ 25 h 25"/>
                <a:gd name="T2" fmla="*/ 0 w 10"/>
                <a:gd name="T3" fmla="*/ 2 h 25"/>
                <a:gd name="T4" fmla="*/ 5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5"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9" name="Freeform 177"/>
            <p:cNvSpPr>
              <a:spLocks/>
            </p:cNvSpPr>
            <p:nvPr/>
          </p:nvSpPr>
          <p:spPr bwMode="auto">
            <a:xfrm>
              <a:off x="4674862" y="3782396"/>
              <a:ext cx="25069" cy="68939"/>
            </a:xfrm>
            <a:custGeom>
              <a:avLst/>
              <a:gdLst>
                <a:gd name="T0" fmla="*/ 5 w 8"/>
                <a:gd name="T1" fmla="*/ 22 h 22"/>
                <a:gd name="T2" fmla="*/ 0 w 8"/>
                <a:gd name="T3" fmla="*/ 2 h 22"/>
                <a:gd name="T4" fmla="*/ 3 w 8"/>
                <a:gd name="T5" fmla="*/ 0 h 22"/>
                <a:gd name="T6" fmla="*/ 8 w 8"/>
                <a:gd name="T7" fmla="*/ 20 h 22"/>
                <a:gd name="T8" fmla="*/ 5 w 8"/>
                <a:gd name="T9" fmla="*/ 22 h 22"/>
              </a:gdLst>
              <a:ahLst/>
              <a:cxnLst>
                <a:cxn ang="0">
                  <a:pos x="T0" y="T1"/>
                </a:cxn>
                <a:cxn ang="0">
                  <a:pos x="T2" y="T3"/>
                </a:cxn>
                <a:cxn ang="0">
                  <a:pos x="T4" y="T5"/>
                </a:cxn>
                <a:cxn ang="0">
                  <a:pos x="T6" y="T7"/>
                </a:cxn>
                <a:cxn ang="0">
                  <a:pos x="T8" y="T9"/>
                </a:cxn>
              </a:cxnLst>
              <a:rect l="0" t="0" r="r" b="b"/>
              <a:pathLst>
                <a:path w="8" h="22">
                  <a:moveTo>
                    <a:pt x="5" y="22"/>
                  </a:moveTo>
                  <a:lnTo>
                    <a:pt x="0" y="2"/>
                  </a:lnTo>
                  <a:lnTo>
                    <a:pt x="3" y="0"/>
                  </a:lnTo>
                  <a:lnTo>
                    <a:pt x="8" y="2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0" name="Freeform 178"/>
            <p:cNvSpPr>
              <a:spLocks/>
            </p:cNvSpPr>
            <p:nvPr/>
          </p:nvSpPr>
          <p:spPr bwMode="auto">
            <a:xfrm>
              <a:off x="4753203" y="3782396"/>
              <a:ext cx="40738" cy="68939"/>
            </a:xfrm>
            <a:custGeom>
              <a:avLst/>
              <a:gdLst>
                <a:gd name="T0" fmla="*/ 8 w 13"/>
                <a:gd name="T1" fmla="*/ 22 h 22"/>
                <a:gd name="T2" fmla="*/ 0 w 13"/>
                <a:gd name="T3" fmla="*/ 0 h 22"/>
                <a:gd name="T4" fmla="*/ 3 w 13"/>
                <a:gd name="T5" fmla="*/ 0 h 22"/>
                <a:gd name="T6" fmla="*/ 13 w 13"/>
                <a:gd name="T7" fmla="*/ 20 h 22"/>
                <a:gd name="T8" fmla="*/ 8 w 13"/>
                <a:gd name="T9" fmla="*/ 22 h 22"/>
              </a:gdLst>
              <a:ahLst/>
              <a:cxnLst>
                <a:cxn ang="0">
                  <a:pos x="T0" y="T1"/>
                </a:cxn>
                <a:cxn ang="0">
                  <a:pos x="T2" y="T3"/>
                </a:cxn>
                <a:cxn ang="0">
                  <a:pos x="T4" y="T5"/>
                </a:cxn>
                <a:cxn ang="0">
                  <a:pos x="T6" y="T7"/>
                </a:cxn>
                <a:cxn ang="0">
                  <a:pos x="T8" y="T9"/>
                </a:cxn>
              </a:cxnLst>
              <a:rect l="0" t="0" r="r" b="b"/>
              <a:pathLst>
                <a:path w="13" h="22">
                  <a:moveTo>
                    <a:pt x="8" y="22"/>
                  </a:moveTo>
                  <a:lnTo>
                    <a:pt x="0" y="0"/>
                  </a:lnTo>
                  <a:lnTo>
                    <a:pt x="3" y="0"/>
                  </a:lnTo>
                  <a:lnTo>
                    <a:pt x="13" y="20"/>
                  </a:lnTo>
                  <a:lnTo>
                    <a:pt x="8"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1" name="Freeform 80"/>
            <p:cNvSpPr>
              <a:spLocks/>
            </p:cNvSpPr>
            <p:nvPr/>
          </p:nvSpPr>
          <p:spPr bwMode="auto">
            <a:xfrm>
              <a:off x="4618455" y="3337427"/>
              <a:ext cx="641895" cy="1187634"/>
            </a:xfrm>
            <a:custGeom>
              <a:avLst/>
              <a:gdLst>
                <a:gd name="T0" fmla="*/ 98 w 98"/>
                <a:gd name="T1" fmla="*/ 193 h 197"/>
                <a:gd name="T2" fmla="*/ 94 w 98"/>
                <a:gd name="T3" fmla="*/ 197 h 197"/>
                <a:gd name="T4" fmla="*/ 4 w 98"/>
                <a:gd name="T5" fmla="*/ 197 h 197"/>
                <a:gd name="T6" fmla="*/ 0 w 98"/>
                <a:gd name="T7" fmla="*/ 193 h 197"/>
                <a:gd name="T8" fmla="*/ 0 w 98"/>
                <a:gd name="T9" fmla="*/ 4 h 197"/>
                <a:gd name="T10" fmla="*/ 4 w 98"/>
                <a:gd name="T11" fmla="*/ 0 h 197"/>
                <a:gd name="T12" fmla="*/ 94 w 98"/>
                <a:gd name="T13" fmla="*/ 0 h 197"/>
                <a:gd name="T14" fmla="*/ 98 w 98"/>
                <a:gd name="T15" fmla="*/ 4 h 197"/>
                <a:gd name="T16" fmla="*/ 98 w 98"/>
                <a:gd name="T17" fmla="*/ 1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97">
                  <a:moveTo>
                    <a:pt x="98" y="193"/>
                  </a:moveTo>
                  <a:cubicBezTo>
                    <a:pt x="98" y="195"/>
                    <a:pt x="96" y="197"/>
                    <a:pt x="94" y="197"/>
                  </a:cubicBezTo>
                  <a:cubicBezTo>
                    <a:pt x="4" y="197"/>
                    <a:pt x="4" y="197"/>
                    <a:pt x="4" y="197"/>
                  </a:cubicBezTo>
                  <a:cubicBezTo>
                    <a:pt x="2" y="197"/>
                    <a:pt x="0" y="195"/>
                    <a:pt x="0" y="193"/>
                  </a:cubicBezTo>
                  <a:cubicBezTo>
                    <a:pt x="0" y="4"/>
                    <a:pt x="0" y="4"/>
                    <a:pt x="0" y="4"/>
                  </a:cubicBezTo>
                  <a:cubicBezTo>
                    <a:pt x="0" y="2"/>
                    <a:pt x="2" y="0"/>
                    <a:pt x="4" y="0"/>
                  </a:cubicBezTo>
                  <a:cubicBezTo>
                    <a:pt x="94" y="0"/>
                    <a:pt x="94" y="0"/>
                    <a:pt x="94" y="0"/>
                  </a:cubicBezTo>
                  <a:cubicBezTo>
                    <a:pt x="96" y="0"/>
                    <a:pt x="98" y="2"/>
                    <a:pt x="98" y="4"/>
                  </a:cubicBezTo>
                  <a:lnTo>
                    <a:pt x="98" y="193"/>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2" name="Rectangle 81"/>
            <p:cNvSpPr>
              <a:spLocks noChangeArrowheads="1"/>
            </p:cNvSpPr>
            <p:nvPr/>
          </p:nvSpPr>
          <p:spPr bwMode="auto">
            <a:xfrm>
              <a:off x="4668593"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3" name="Rectangle 82"/>
            <p:cNvSpPr>
              <a:spLocks noChangeArrowheads="1"/>
            </p:cNvSpPr>
            <p:nvPr/>
          </p:nvSpPr>
          <p:spPr bwMode="auto">
            <a:xfrm>
              <a:off x="4797071"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4" name="Rectangle 83"/>
            <p:cNvSpPr>
              <a:spLocks noChangeArrowheads="1"/>
            </p:cNvSpPr>
            <p:nvPr/>
          </p:nvSpPr>
          <p:spPr bwMode="auto">
            <a:xfrm>
              <a:off x="4925548" y="3572448"/>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5" name="Rectangle 84"/>
            <p:cNvSpPr>
              <a:spLocks noChangeArrowheads="1"/>
            </p:cNvSpPr>
            <p:nvPr/>
          </p:nvSpPr>
          <p:spPr bwMode="auto">
            <a:xfrm>
              <a:off x="5054026" y="3572448"/>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6" name="Rectangle 85"/>
            <p:cNvSpPr>
              <a:spLocks noChangeArrowheads="1"/>
            </p:cNvSpPr>
            <p:nvPr/>
          </p:nvSpPr>
          <p:spPr bwMode="auto">
            <a:xfrm>
              <a:off x="4668593" y="3945345"/>
              <a:ext cx="244421" cy="235021"/>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7" name="Rectangle 86"/>
            <p:cNvSpPr>
              <a:spLocks noChangeArrowheads="1"/>
            </p:cNvSpPr>
            <p:nvPr/>
          </p:nvSpPr>
          <p:spPr bwMode="auto">
            <a:xfrm>
              <a:off x="4668593" y="3697792"/>
              <a:ext cx="498243" cy="23502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8" name="Rectangle 87"/>
            <p:cNvSpPr>
              <a:spLocks noChangeArrowheads="1"/>
            </p:cNvSpPr>
            <p:nvPr/>
          </p:nvSpPr>
          <p:spPr bwMode="auto">
            <a:xfrm>
              <a:off x="4925548" y="3945345"/>
              <a:ext cx="115944" cy="115944"/>
            </a:xfrm>
            <a:prstGeom prst="rect">
              <a:avLst/>
            </a:prstGeom>
            <a:solidFill>
              <a:srgbClr val="FDB81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9" name="Rectangle 88"/>
            <p:cNvSpPr>
              <a:spLocks noChangeArrowheads="1"/>
            </p:cNvSpPr>
            <p:nvPr/>
          </p:nvSpPr>
          <p:spPr bwMode="auto">
            <a:xfrm>
              <a:off x="5054026" y="3945345"/>
              <a:ext cx="112809" cy="115944"/>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0" name="Rectangle 89"/>
            <p:cNvSpPr>
              <a:spLocks noChangeArrowheads="1"/>
            </p:cNvSpPr>
            <p:nvPr/>
          </p:nvSpPr>
          <p:spPr bwMode="auto">
            <a:xfrm>
              <a:off x="4925548" y="4067556"/>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1" name="Rectangle 90"/>
            <p:cNvSpPr>
              <a:spLocks noChangeArrowheads="1"/>
            </p:cNvSpPr>
            <p:nvPr/>
          </p:nvSpPr>
          <p:spPr bwMode="auto">
            <a:xfrm>
              <a:off x="5054026" y="4067556"/>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2" name="Rectangle 91"/>
            <p:cNvSpPr>
              <a:spLocks noChangeArrowheads="1"/>
            </p:cNvSpPr>
            <p:nvPr/>
          </p:nvSpPr>
          <p:spPr bwMode="auto">
            <a:xfrm>
              <a:off x="5054026" y="4315109"/>
              <a:ext cx="112809" cy="65807"/>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3" name="Rectangle 92"/>
            <p:cNvSpPr>
              <a:spLocks noChangeArrowheads="1"/>
            </p:cNvSpPr>
            <p:nvPr/>
          </p:nvSpPr>
          <p:spPr bwMode="auto">
            <a:xfrm>
              <a:off x="4797071" y="4302575"/>
              <a:ext cx="244421" cy="7834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4" name="Rectangle 93"/>
            <p:cNvSpPr>
              <a:spLocks noChangeArrowheads="1"/>
            </p:cNvSpPr>
            <p:nvPr/>
          </p:nvSpPr>
          <p:spPr bwMode="auto">
            <a:xfrm>
              <a:off x="4668593" y="4315109"/>
              <a:ext cx="115944" cy="6580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5" name="Rectangle 94"/>
            <p:cNvSpPr>
              <a:spLocks noChangeArrowheads="1"/>
            </p:cNvSpPr>
            <p:nvPr/>
          </p:nvSpPr>
          <p:spPr bwMode="auto">
            <a:xfrm>
              <a:off x="4668593" y="4192900"/>
              <a:ext cx="115944" cy="109677"/>
            </a:xfrm>
            <a:prstGeom prst="rect">
              <a:avLst/>
            </a:prstGeom>
            <a:solidFill>
              <a:srgbClr val="4BC1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6" name="Rectangle 95"/>
            <p:cNvSpPr>
              <a:spLocks noChangeArrowheads="1"/>
            </p:cNvSpPr>
            <p:nvPr/>
          </p:nvSpPr>
          <p:spPr bwMode="auto">
            <a:xfrm>
              <a:off x="4797071" y="4192900"/>
              <a:ext cx="244421" cy="10967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7" name="Rectangle 96"/>
            <p:cNvSpPr>
              <a:spLocks noChangeArrowheads="1"/>
            </p:cNvSpPr>
            <p:nvPr/>
          </p:nvSpPr>
          <p:spPr bwMode="auto">
            <a:xfrm>
              <a:off x="5054026" y="4192900"/>
              <a:ext cx="112809" cy="109677"/>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8" name="Freeform 97"/>
            <p:cNvSpPr>
              <a:spLocks/>
            </p:cNvSpPr>
            <p:nvPr/>
          </p:nvSpPr>
          <p:spPr bwMode="auto">
            <a:xfrm>
              <a:off x="4709330" y="4446720"/>
              <a:ext cx="18802" cy="28203"/>
            </a:xfrm>
            <a:custGeom>
              <a:avLst/>
              <a:gdLst>
                <a:gd name="T0" fmla="*/ 6 w 6"/>
                <a:gd name="T1" fmla="*/ 9 h 9"/>
                <a:gd name="T2" fmla="*/ 0 w 6"/>
                <a:gd name="T3" fmla="*/ 4 h 9"/>
                <a:gd name="T4" fmla="*/ 6 w 6"/>
                <a:gd name="T5" fmla="*/ 0 h 9"/>
              </a:gdLst>
              <a:ahLst/>
              <a:cxnLst>
                <a:cxn ang="0">
                  <a:pos x="T0" y="T1"/>
                </a:cxn>
                <a:cxn ang="0">
                  <a:pos x="T2" y="T3"/>
                </a:cxn>
                <a:cxn ang="0">
                  <a:pos x="T4" y="T5"/>
                </a:cxn>
              </a:cxnLst>
              <a:rect l="0" t="0" r="r" b="b"/>
              <a:pathLst>
                <a:path w="6" h="9">
                  <a:moveTo>
                    <a:pt x="6" y="9"/>
                  </a:moveTo>
                  <a:lnTo>
                    <a:pt x="0" y="4"/>
                  </a:lnTo>
                  <a:lnTo>
                    <a:pt x="6" y="0"/>
                  </a:lnTo>
                </a:path>
              </a:pathLst>
            </a:cu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9" name="Line 93"/>
            <p:cNvSpPr>
              <a:spLocks noChangeShapeType="1"/>
            </p:cNvSpPr>
            <p:nvPr/>
          </p:nvSpPr>
          <p:spPr bwMode="auto">
            <a:xfrm>
              <a:off x="4709330" y="4459255"/>
              <a:ext cx="31336" cy="0"/>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0" name="Oval 99"/>
            <p:cNvSpPr>
              <a:spLocks noChangeArrowheads="1"/>
            </p:cNvSpPr>
            <p:nvPr/>
          </p:nvSpPr>
          <p:spPr bwMode="auto">
            <a:xfrm>
              <a:off x="5097896" y="4446720"/>
              <a:ext cx="25069" cy="25069"/>
            </a:xfrm>
            <a:prstGeom prst="ellipse">
              <a:avLst/>
            </a:pr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1" name="Line 95"/>
            <p:cNvSpPr>
              <a:spLocks noChangeShapeType="1"/>
            </p:cNvSpPr>
            <p:nvPr/>
          </p:nvSpPr>
          <p:spPr bwMode="auto">
            <a:xfrm flipH="1">
              <a:off x="5091629" y="4465522"/>
              <a:ext cx="12534" cy="9402"/>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2" name="Freeform 101"/>
            <p:cNvSpPr>
              <a:spLocks/>
            </p:cNvSpPr>
            <p:nvPr/>
          </p:nvSpPr>
          <p:spPr bwMode="auto">
            <a:xfrm>
              <a:off x="4913013" y="4440453"/>
              <a:ext cx="25069" cy="18802"/>
            </a:xfrm>
            <a:custGeom>
              <a:avLst/>
              <a:gdLst>
                <a:gd name="T0" fmla="*/ 0 w 8"/>
                <a:gd name="T1" fmla="*/ 6 h 6"/>
                <a:gd name="T2" fmla="*/ 8 w 8"/>
                <a:gd name="T3" fmla="*/ 6 h 6"/>
                <a:gd name="T4" fmla="*/ 8 w 8"/>
                <a:gd name="T5" fmla="*/ 0 h 6"/>
                <a:gd name="T6" fmla="*/ 0 w 8"/>
                <a:gd name="T7" fmla="*/ 2 h 6"/>
                <a:gd name="T8" fmla="*/ 0 w 8"/>
                <a:gd name="T9" fmla="*/ 6 h 6"/>
              </a:gdLst>
              <a:ahLst/>
              <a:cxnLst>
                <a:cxn ang="0">
                  <a:pos x="T0" y="T1"/>
                </a:cxn>
                <a:cxn ang="0">
                  <a:pos x="T2" y="T3"/>
                </a:cxn>
                <a:cxn ang="0">
                  <a:pos x="T4" y="T5"/>
                </a:cxn>
                <a:cxn ang="0">
                  <a:pos x="T6" y="T7"/>
                </a:cxn>
                <a:cxn ang="0">
                  <a:pos x="T8" y="T9"/>
                </a:cxn>
              </a:cxnLst>
              <a:rect l="0" t="0" r="r" b="b"/>
              <a:pathLst>
                <a:path w="8" h="6">
                  <a:moveTo>
                    <a:pt x="0" y="6"/>
                  </a:moveTo>
                  <a:lnTo>
                    <a:pt x="8" y="6"/>
                  </a:lnTo>
                  <a:lnTo>
                    <a:pt x="8" y="0"/>
                  </a:lnTo>
                  <a:lnTo>
                    <a:pt x="0" y="2"/>
                  </a:lnTo>
                  <a:lnTo>
                    <a:pt x="0" y="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3" name="Rectangle 102"/>
            <p:cNvSpPr>
              <a:spLocks noChangeArrowheads="1"/>
            </p:cNvSpPr>
            <p:nvPr/>
          </p:nvSpPr>
          <p:spPr bwMode="auto">
            <a:xfrm>
              <a:off x="4900479" y="4446720"/>
              <a:ext cx="12534" cy="1253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4" name="Rectangle 103"/>
            <p:cNvSpPr>
              <a:spLocks noChangeArrowheads="1"/>
            </p:cNvSpPr>
            <p:nvPr/>
          </p:nvSpPr>
          <p:spPr bwMode="auto">
            <a:xfrm>
              <a:off x="4913013" y="4459255"/>
              <a:ext cx="25069"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5" name="Rectangle 104"/>
            <p:cNvSpPr>
              <a:spLocks noChangeArrowheads="1"/>
            </p:cNvSpPr>
            <p:nvPr/>
          </p:nvSpPr>
          <p:spPr bwMode="auto">
            <a:xfrm>
              <a:off x="4900479" y="4459255"/>
              <a:ext cx="12534"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6" name="Rectangle 105"/>
            <p:cNvSpPr>
              <a:spLocks noChangeArrowheads="1"/>
            </p:cNvSpPr>
            <p:nvPr/>
          </p:nvSpPr>
          <p:spPr bwMode="auto">
            <a:xfrm>
              <a:off x="5188770" y="4224236"/>
              <a:ext cx="37603" cy="137878"/>
            </a:xfrm>
            <a:prstGeom prst="rect">
              <a:avLst/>
            </a:prstGeom>
            <a:solidFill>
              <a:srgbClr val="3C3C3C"/>
            </a:solidFill>
            <a:ln>
              <a:noFill/>
            </a:ln>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7" name="Freeform 106"/>
            <p:cNvSpPr>
              <a:spLocks/>
            </p:cNvSpPr>
            <p:nvPr/>
          </p:nvSpPr>
          <p:spPr bwMode="auto">
            <a:xfrm>
              <a:off x="4853476" y="3396967"/>
              <a:ext cx="141013" cy="18802"/>
            </a:xfrm>
            <a:custGeom>
              <a:avLst/>
              <a:gdLst>
                <a:gd name="T0" fmla="*/ 23 w 23"/>
                <a:gd name="T1" fmla="*/ 2 h 3"/>
                <a:gd name="T2" fmla="*/ 22 w 23"/>
                <a:gd name="T3" fmla="*/ 3 h 3"/>
                <a:gd name="T4" fmla="*/ 2 w 23"/>
                <a:gd name="T5" fmla="*/ 3 h 3"/>
                <a:gd name="T6" fmla="*/ 0 w 23"/>
                <a:gd name="T7" fmla="*/ 2 h 3"/>
                <a:gd name="T8" fmla="*/ 0 w 23"/>
                <a:gd name="T9" fmla="*/ 2 h 3"/>
                <a:gd name="T10" fmla="*/ 2 w 23"/>
                <a:gd name="T11" fmla="*/ 0 h 3"/>
                <a:gd name="T12" fmla="*/ 22 w 23"/>
                <a:gd name="T13" fmla="*/ 0 h 3"/>
                <a:gd name="T14" fmla="*/ 23 w 2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23" y="2"/>
                  </a:moveTo>
                  <a:cubicBezTo>
                    <a:pt x="23" y="3"/>
                    <a:pt x="23" y="3"/>
                    <a:pt x="22" y="3"/>
                  </a:cubicBezTo>
                  <a:cubicBezTo>
                    <a:pt x="2" y="3"/>
                    <a:pt x="2" y="3"/>
                    <a:pt x="2" y="3"/>
                  </a:cubicBezTo>
                  <a:cubicBezTo>
                    <a:pt x="1" y="3"/>
                    <a:pt x="0" y="3"/>
                    <a:pt x="0" y="2"/>
                  </a:cubicBezTo>
                  <a:cubicBezTo>
                    <a:pt x="0" y="2"/>
                    <a:pt x="0" y="2"/>
                    <a:pt x="0" y="2"/>
                  </a:cubicBezTo>
                  <a:cubicBezTo>
                    <a:pt x="0" y="1"/>
                    <a:pt x="1" y="0"/>
                    <a:pt x="2" y="0"/>
                  </a:cubicBezTo>
                  <a:cubicBezTo>
                    <a:pt x="22" y="0"/>
                    <a:pt x="22" y="0"/>
                    <a:pt x="22" y="0"/>
                  </a:cubicBezTo>
                  <a:cubicBezTo>
                    <a:pt x="23" y="0"/>
                    <a:pt x="23" y="1"/>
                    <a:pt x="23" y="2"/>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8" name="Rectangle 107"/>
            <p:cNvSpPr>
              <a:spLocks noChangeArrowheads="1"/>
            </p:cNvSpPr>
            <p:nvPr/>
          </p:nvSpPr>
          <p:spPr bwMode="auto">
            <a:xfrm>
              <a:off x="4681127" y="3487840"/>
              <a:ext cx="3135"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9" name="Rectangle 108"/>
            <p:cNvSpPr>
              <a:spLocks noChangeArrowheads="1"/>
            </p:cNvSpPr>
            <p:nvPr/>
          </p:nvSpPr>
          <p:spPr bwMode="auto">
            <a:xfrm>
              <a:off x="4674860" y="3494107"/>
              <a:ext cx="6267" cy="1880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10" name="Rectangle 109"/>
            <p:cNvSpPr>
              <a:spLocks noChangeArrowheads="1"/>
            </p:cNvSpPr>
            <p:nvPr/>
          </p:nvSpPr>
          <p:spPr bwMode="auto">
            <a:xfrm>
              <a:off x="4668593"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11" name="Rectangle 110"/>
            <p:cNvSpPr>
              <a:spLocks noChangeArrowheads="1"/>
            </p:cNvSpPr>
            <p:nvPr/>
          </p:nvSpPr>
          <p:spPr bwMode="auto">
            <a:xfrm>
              <a:off x="4662325"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12" name="Rectangle 111"/>
            <p:cNvSpPr>
              <a:spLocks noChangeArrowheads="1"/>
            </p:cNvSpPr>
            <p:nvPr/>
          </p:nvSpPr>
          <p:spPr bwMode="auto">
            <a:xfrm>
              <a:off x="4656058" y="3506641"/>
              <a:ext cx="6267" cy="626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13" name="Rectangle 112"/>
            <p:cNvSpPr>
              <a:spLocks noChangeArrowheads="1"/>
            </p:cNvSpPr>
            <p:nvPr/>
          </p:nvSpPr>
          <p:spPr bwMode="auto">
            <a:xfrm>
              <a:off x="5085362" y="3487840"/>
              <a:ext cx="18802"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14" name="Rectangle 113"/>
            <p:cNvSpPr>
              <a:spLocks noChangeArrowheads="1"/>
            </p:cNvSpPr>
            <p:nvPr/>
          </p:nvSpPr>
          <p:spPr bwMode="auto">
            <a:xfrm>
              <a:off x="5066560" y="3494107"/>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pic>
          <p:nvPicPr>
            <p:cNvPr id="115" name="Picture 114"/>
            <p:cNvPicPr>
              <a:picLocks noChangeAspect="1"/>
            </p:cNvPicPr>
            <p:nvPr/>
          </p:nvPicPr>
          <p:blipFill rotWithShape="1">
            <a:blip r:embed="rId8" cstate="print">
              <a:extLst>
                <a:ext uri="{28A0092B-C50C-407E-A947-70E740481C1C}">
                  <a14:useLocalDpi xmlns:a14="http://schemas.microsoft.com/office/drawing/2010/main" val="0"/>
                </a:ext>
              </a:extLst>
            </a:blip>
            <a:srcRect t="10161" b="7690"/>
            <a:stretch/>
          </p:blipFill>
          <p:spPr>
            <a:xfrm>
              <a:off x="4663119" y="3572286"/>
              <a:ext cx="558496" cy="814895"/>
            </a:xfrm>
            <a:prstGeom prst="rect">
              <a:avLst/>
            </a:prstGeom>
          </p:spPr>
        </p:pic>
      </p:grpSp>
    </p:spTree>
    <p:extLst>
      <p:ext uri="{BB962C8B-B14F-4D97-AF65-F5344CB8AC3E}">
        <p14:creationId xmlns:p14="http://schemas.microsoft.com/office/powerpoint/2010/main" val="190292237"/>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par>
                                <p:cTn id="8" presetID="63" presetClass="path" presetSubtype="0" decel="100000" fill="hold" grpId="1" nodeType="withEffect">
                                  <p:stCondLst>
                                    <p:cond delay="0"/>
                                  </p:stCondLst>
                                  <p:childTnLst>
                                    <p:animMotion origin="layout" path="M -0.02409 -2.96296E-6 L -3.41756E-6 -2.96296E-6 " pathEditMode="relative" rAng="0" ptsTypes="AA">
                                      <p:cBhvr>
                                        <p:cTn id="9" dur="1000" fill="hold"/>
                                        <p:tgtEl>
                                          <p:spTgt spid="5"/>
                                        </p:tgtEl>
                                        <p:attrNameLst>
                                          <p:attrName>ppt_x</p:attrName>
                                          <p:attrName>ppt_y</p:attrName>
                                        </p:attrNameLst>
                                      </p:cBhvr>
                                      <p:rCtr x="1198" y="0"/>
                                    </p:animMotion>
                                  </p:childTnLst>
                                </p:cTn>
                              </p:par>
                              <p:par>
                                <p:cTn id="10" presetID="10"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childTnLst>
                                </p:cTn>
                              </p:par>
                              <p:par>
                                <p:cTn id="13" presetID="63" presetClass="path" presetSubtype="0" decel="100000" fill="hold" grpId="1" nodeType="withEffect">
                                  <p:stCondLst>
                                    <p:cond delay="0"/>
                                  </p:stCondLst>
                                  <p:childTnLst>
                                    <p:animMotion origin="layout" path="M -0.02408 -4.81481E-6 L 5E-6 -4.81481E-6 " pathEditMode="relative" rAng="0" ptsTypes="AA">
                                      <p:cBhvr>
                                        <p:cTn id="14" dur="1000" fill="hold"/>
                                        <p:tgtEl>
                                          <p:spTgt spid="6"/>
                                        </p:tgtEl>
                                        <p:attrNameLst>
                                          <p:attrName>ppt_x</p:attrName>
                                          <p:attrName>ppt_y</p:attrName>
                                        </p:attrNameLst>
                                      </p:cBhvr>
                                      <p:rCtr x="1198" y="0"/>
                                    </p:animMotion>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childTnLst>
                                </p:cTn>
                              </p:par>
                              <p:par>
                                <p:cTn id="18" presetID="63" presetClass="path" presetSubtype="0" decel="100000" fill="hold" grpId="1" nodeType="withEffect">
                                  <p:stCondLst>
                                    <p:cond delay="0"/>
                                  </p:stCondLst>
                                  <p:childTnLst>
                                    <p:animMotion origin="layout" path="M -0.02409 -3.33333E-6 L -2.29167E-6 -3.33333E-6 " pathEditMode="relative" rAng="0" ptsTypes="AA">
                                      <p:cBhvr>
                                        <p:cTn id="19" dur="1000" fill="hold"/>
                                        <p:tgtEl>
                                          <p:spTgt spid="7"/>
                                        </p:tgtEl>
                                        <p:attrNameLst>
                                          <p:attrName>ppt_x</p:attrName>
                                          <p:attrName>ppt_y</p:attrName>
                                        </p:attrNameLst>
                                      </p:cBhvr>
                                      <p:rCtr x="11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6" grpId="0"/>
      <p:bldP spid="6" grpId="1"/>
      <p:bldP spid="7" grpId="0"/>
      <p:bldP spid="7" grpId="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Feedback</a:t>
            </a:r>
          </a:p>
        </p:txBody>
      </p:sp>
      <p:sp>
        <p:nvSpPr>
          <p:cNvPr id="22" name="Content Placeholder 21"/>
          <p:cNvSpPr>
            <a:spLocks noGrp="1"/>
          </p:cNvSpPr>
          <p:nvPr>
            <p:ph sz="quarter" idx="4294967295"/>
          </p:nvPr>
        </p:nvSpPr>
        <p:spPr>
          <a:xfrm>
            <a:off x="7788275" y="1371600"/>
            <a:ext cx="4400550" cy="4953000"/>
          </a:xfrm>
        </p:spPr>
        <p:txBody>
          <a:bodyPr/>
          <a:lstStyle/>
          <a:p>
            <a:pPr marL="0" indent="0">
              <a:buNone/>
            </a:pPr>
            <a:r>
              <a:rPr lang="en-US" dirty="0" err="1">
                <a:solidFill>
                  <a:schemeClr val="tx1">
                    <a:lumMod val="50000"/>
                    <a:lumOff val="50000"/>
                  </a:schemeClr>
                </a:solidFill>
              </a:rPr>
              <a:t>UserVoice</a:t>
            </a:r>
            <a:br>
              <a:rPr lang="en-US" dirty="0">
                <a:solidFill>
                  <a:schemeClr val="tx1">
                    <a:lumMod val="50000"/>
                    <a:lumOff val="50000"/>
                  </a:schemeClr>
                </a:solidFill>
              </a:rPr>
            </a:br>
            <a:r>
              <a:rPr lang="en-US" sz="2399" dirty="0">
                <a:solidFill>
                  <a:schemeClr val="tx1">
                    <a:lumMod val="50000"/>
                    <a:lumOff val="50000"/>
                  </a:schemeClr>
                </a:solidFill>
                <a:latin typeface="Segoe UI" panose="020B0502040204020203" pitchFamily="34" charset="0"/>
                <a:cs typeface="Segoe UI" panose="020B0502040204020203" pitchFamily="34" charset="0"/>
              </a:rPr>
              <a:t>Provide suggestions of what you want in future versions</a:t>
            </a:r>
          </a:p>
          <a:p>
            <a:pPr marL="0" indent="0">
              <a:buNone/>
            </a:pPr>
            <a:r>
              <a:rPr lang="en-US" sz="1999" dirty="0">
                <a:solidFill>
                  <a:schemeClr val="tx1">
                    <a:lumMod val="50000"/>
                    <a:lumOff val="50000"/>
                  </a:schemeClr>
                </a:solidFill>
                <a:latin typeface="Segoe UI" panose="020B0502040204020203" pitchFamily="34" charset="0"/>
                <a:cs typeface="Segoe UI" panose="020B0502040204020203" pitchFamily="34" charset="0"/>
                <a:hlinkClick r:id="rId2"/>
              </a:rPr>
              <a:t>http://officespdev.uservoice.com/</a:t>
            </a:r>
            <a:r>
              <a:rPr lang="en-US" sz="1999" dirty="0">
                <a:solidFill>
                  <a:schemeClr val="tx1">
                    <a:lumMod val="50000"/>
                    <a:lumOff val="50000"/>
                  </a:schemeClr>
                </a:solidFill>
                <a:latin typeface="Segoe UI" panose="020B0502040204020203" pitchFamily="34" charset="0"/>
                <a:cs typeface="Segoe UI" panose="020B0502040204020203" pitchFamily="34" charset="0"/>
              </a:rPr>
              <a:t> </a:t>
            </a:r>
          </a:p>
          <a:p>
            <a:endParaRPr lang="en-US" dirty="0">
              <a:solidFill>
                <a:schemeClr val="tx1">
                  <a:lumMod val="50000"/>
                  <a:lumOff val="50000"/>
                </a:schemeClr>
              </a:solidFill>
            </a:endParaRPr>
          </a:p>
          <a:p>
            <a:endParaRPr lang="en-US" dirty="0">
              <a:solidFill>
                <a:schemeClr val="tx1">
                  <a:lumMod val="50000"/>
                  <a:lumOff val="50000"/>
                </a:schemeClr>
              </a:solidFill>
            </a:endParaRPr>
          </a:p>
          <a:p>
            <a:endParaRPr lang="en-GB" dirty="0">
              <a:solidFill>
                <a:schemeClr val="tx1">
                  <a:lumMod val="50000"/>
                  <a:lumOff val="50000"/>
                </a:schemeClr>
              </a:solidFill>
            </a:endParaRPr>
          </a:p>
        </p:txBody>
      </p:sp>
      <p:sp>
        <p:nvSpPr>
          <p:cNvPr id="2" name="Text Placeholder 1"/>
          <p:cNvSpPr>
            <a:spLocks noGrp="1"/>
          </p:cNvSpPr>
          <p:nvPr>
            <p:ph sz="half" idx="4294967295"/>
          </p:nvPr>
        </p:nvSpPr>
        <p:spPr>
          <a:xfrm>
            <a:off x="1454516" y="1371600"/>
            <a:ext cx="4686300" cy="4953000"/>
          </a:xfrm>
        </p:spPr>
        <p:txBody>
          <a:bodyPr>
            <a:normAutofit/>
          </a:bodyPr>
          <a:lstStyle/>
          <a:p>
            <a:pPr marL="0" indent="0">
              <a:buNone/>
            </a:pPr>
            <a:r>
              <a:rPr lang="en-US" b="0" dirty="0">
                <a:solidFill>
                  <a:schemeClr val="tx1">
                    <a:lumMod val="50000"/>
                    <a:lumOff val="50000"/>
                  </a:schemeClr>
                </a:solidFill>
                <a:latin typeface="Segoe UI" panose="020B0502040204020203" pitchFamily="34" charset="0"/>
                <a:cs typeface="Segoe UI" panose="020B0502040204020203" pitchFamily="34" charset="0"/>
              </a:rPr>
              <a:t>Office 365 Network</a:t>
            </a:r>
            <a:br>
              <a:rPr lang="en-US" b="0" dirty="0">
                <a:solidFill>
                  <a:schemeClr val="tx1">
                    <a:lumMod val="50000"/>
                    <a:lumOff val="50000"/>
                  </a:schemeClr>
                </a:solidFill>
                <a:latin typeface="Segoe UI" panose="020B0502040204020203" pitchFamily="34" charset="0"/>
                <a:cs typeface="Segoe UI" panose="020B0502040204020203" pitchFamily="34" charset="0"/>
              </a:rPr>
            </a:br>
            <a:r>
              <a:rPr lang="en-US" sz="2399" dirty="0">
                <a:solidFill>
                  <a:schemeClr val="tx1">
                    <a:lumMod val="50000"/>
                    <a:lumOff val="50000"/>
                  </a:schemeClr>
                </a:solidFill>
                <a:latin typeface="Segoe UI" panose="020B0502040204020203" pitchFamily="34" charset="0"/>
                <a:cs typeface="Segoe UI" panose="020B0502040204020203" pitchFamily="34" charset="0"/>
              </a:rPr>
              <a:t>Share you best practices and join conversations</a:t>
            </a:r>
          </a:p>
          <a:p>
            <a:pPr marL="0" indent="0">
              <a:buNone/>
            </a:pPr>
            <a:r>
              <a:rPr lang="en-US" sz="1999" dirty="0">
                <a:solidFill>
                  <a:schemeClr val="tx1">
                    <a:lumMod val="50000"/>
                    <a:lumOff val="50000"/>
                  </a:schemeClr>
                </a:solidFill>
                <a:latin typeface="Segoe UI" panose="020B0502040204020203" pitchFamily="34" charset="0"/>
                <a:cs typeface="Segoe UI" panose="020B0502040204020203" pitchFamily="34" charset="0"/>
                <a:hlinkClick r:id="rId3"/>
              </a:rPr>
              <a:t>https://www.yammer.com/itpronetwork</a:t>
            </a:r>
            <a:r>
              <a:rPr lang="en-US" sz="1999" dirty="0">
                <a:solidFill>
                  <a:schemeClr val="tx1">
                    <a:lumMod val="50000"/>
                    <a:lumOff val="50000"/>
                  </a:schemeClr>
                </a:solidFill>
                <a:latin typeface="Segoe UI" panose="020B0502040204020203" pitchFamily="34" charset="0"/>
                <a:cs typeface="Segoe UI" panose="020B0502040204020203" pitchFamily="34" charset="0"/>
              </a:rPr>
              <a:t> </a:t>
            </a:r>
            <a:endParaRPr lang="en-US" sz="1899" dirty="0">
              <a:solidFill>
                <a:schemeClr val="tx1">
                  <a:lumMod val="50000"/>
                  <a:lumOff val="50000"/>
                </a:schemeClr>
              </a:solidFill>
              <a:latin typeface="Segoe UI" panose="020B0502040204020203" pitchFamily="34" charset="0"/>
              <a:cs typeface="Segoe UI" panose="020B0502040204020203" pitchFamily="34" charset="0"/>
            </a:endParaRPr>
          </a:p>
          <a:p>
            <a:pPr marL="0" indent="0">
              <a:buNone/>
            </a:pPr>
            <a:endParaRPr lang="en-US" b="0" dirty="0">
              <a:solidFill>
                <a:schemeClr val="tx1">
                  <a:lumMod val="50000"/>
                  <a:lumOff val="50000"/>
                </a:schemeClr>
              </a:solidFill>
              <a:latin typeface="Segoe UI" panose="020B0502040204020203" pitchFamily="34" charset="0"/>
              <a:cs typeface="Segoe UI" panose="020B0502040204020203" pitchFamily="34" charset="0"/>
            </a:endParaRPr>
          </a:p>
          <a:p>
            <a:pPr marL="0" indent="0">
              <a:buNone/>
            </a:pPr>
            <a:r>
              <a:rPr lang="en-US" b="0" dirty="0" err="1">
                <a:solidFill>
                  <a:schemeClr val="tx1">
                    <a:lumMod val="50000"/>
                    <a:lumOff val="50000"/>
                  </a:schemeClr>
                </a:solidFill>
                <a:latin typeface="Segoe UI" panose="020B0502040204020203" pitchFamily="34" charset="0"/>
                <a:cs typeface="Segoe UI" panose="020B0502040204020203" pitchFamily="34" charset="0"/>
              </a:rPr>
              <a:t>Stackoverflow</a:t>
            </a:r>
            <a:br>
              <a:rPr lang="en-US" b="0" dirty="0">
                <a:solidFill>
                  <a:schemeClr val="tx1">
                    <a:lumMod val="50000"/>
                    <a:lumOff val="50000"/>
                  </a:schemeClr>
                </a:solidFill>
                <a:latin typeface="Segoe UI" panose="020B0502040204020203" pitchFamily="34" charset="0"/>
                <a:cs typeface="Segoe UI" panose="020B0502040204020203" pitchFamily="34" charset="0"/>
              </a:rPr>
            </a:br>
            <a:r>
              <a:rPr lang="en-US" sz="2399" dirty="0">
                <a:solidFill>
                  <a:schemeClr val="tx1">
                    <a:lumMod val="50000"/>
                    <a:lumOff val="50000"/>
                  </a:schemeClr>
                </a:solidFill>
                <a:latin typeface="Segoe UI" panose="020B0502040204020203" pitchFamily="34" charset="0"/>
                <a:cs typeface="Segoe UI" panose="020B0502040204020203" pitchFamily="34" charset="0"/>
              </a:rPr>
              <a:t>Ask deep technical questions to a world-wide set of developers</a:t>
            </a:r>
          </a:p>
          <a:p>
            <a:pPr marL="0" indent="0">
              <a:buNone/>
            </a:pPr>
            <a:r>
              <a:rPr lang="en-US" sz="1999" dirty="0">
                <a:solidFill>
                  <a:schemeClr val="tx1">
                    <a:lumMod val="50000"/>
                    <a:lumOff val="50000"/>
                  </a:schemeClr>
                </a:solidFill>
                <a:latin typeface="Segoe UI" panose="020B0502040204020203" pitchFamily="34" charset="0"/>
                <a:cs typeface="Segoe UI" panose="020B0502040204020203" pitchFamily="34" charset="0"/>
                <a:hlinkClick r:id="rId4"/>
              </a:rPr>
              <a:t>http://stackoverflow.com/questions/tagged/ms-office</a:t>
            </a:r>
            <a:r>
              <a:rPr lang="en-US" sz="1999" dirty="0">
                <a:solidFill>
                  <a:schemeClr val="tx1">
                    <a:lumMod val="50000"/>
                    <a:lumOff val="50000"/>
                  </a:schemeClr>
                </a:solidFill>
                <a:latin typeface="Segoe UI" panose="020B0502040204020203" pitchFamily="34" charset="0"/>
                <a:cs typeface="Segoe UI" panose="020B0502040204020203" pitchFamily="34" charset="0"/>
              </a:rPr>
              <a:t> </a:t>
            </a:r>
          </a:p>
          <a:p>
            <a:endParaRPr lang="en-US" b="0" dirty="0">
              <a:solidFill>
                <a:schemeClr val="tx1">
                  <a:lumMod val="50000"/>
                  <a:lumOff val="50000"/>
                </a:schemeClr>
              </a:solidFill>
              <a:latin typeface="Segoe UI" panose="020B0502040204020203" pitchFamily="34" charset="0"/>
              <a:cs typeface="Segoe UI" panose="020B0502040204020203" pitchFamily="34" charset="0"/>
            </a:endParaRPr>
          </a:p>
          <a:p>
            <a:endParaRPr lang="en-US" b="0" dirty="0">
              <a:solidFill>
                <a:schemeClr val="tx1">
                  <a:lumMod val="50000"/>
                  <a:lumOff val="50000"/>
                </a:schemeClr>
              </a:solidFill>
              <a:latin typeface="Segoe UI" panose="020B0502040204020203" pitchFamily="34" charset="0"/>
              <a:cs typeface="Segoe UI" panose="020B0502040204020203" pitchFamily="34" charset="0"/>
            </a:endParaRPr>
          </a:p>
        </p:txBody>
      </p:sp>
      <p:pic>
        <p:nvPicPr>
          <p:cNvPr id="5" name="Picture 4"/>
          <p:cNvPicPr>
            <a:picLocks noChangeAspect="1"/>
          </p:cNvPicPr>
          <p:nvPr/>
        </p:nvPicPr>
        <p:blipFill>
          <a:blip r:embed="rId5"/>
          <a:stretch>
            <a:fillRect/>
          </a:stretch>
        </p:blipFill>
        <p:spPr>
          <a:xfrm>
            <a:off x="395893" y="1871545"/>
            <a:ext cx="895121" cy="750524"/>
          </a:xfrm>
          <a:prstGeom prst="rect">
            <a:avLst/>
          </a:prstGeom>
        </p:spPr>
      </p:pic>
      <p:pic>
        <p:nvPicPr>
          <p:cNvPr id="4" name="Picture 3"/>
          <p:cNvPicPr>
            <a:picLocks noChangeAspect="1"/>
          </p:cNvPicPr>
          <p:nvPr/>
        </p:nvPicPr>
        <p:blipFill rotWithShape="1">
          <a:blip r:embed="rId6"/>
          <a:srcRect r="79756"/>
          <a:stretch/>
        </p:blipFill>
        <p:spPr>
          <a:xfrm>
            <a:off x="528292" y="3998715"/>
            <a:ext cx="630323" cy="836296"/>
          </a:xfrm>
          <a:prstGeom prst="rect">
            <a:avLst/>
          </a:prstGeom>
        </p:spPr>
      </p:pic>
      <p:sp>
        <p:nvSpPr>
          <p:cNvPr id="11" name="Text Placeholder 1"/>
          <p:cNvSpPr txBox="1">
            <a:spLocks/>
          </p:cNvSpPr>
          <p:nvPr/>
        </p:nvSpPr>
        <p:spPr>
          <a:xfrm>
            <a:off x="7510261" y="1234696"/>
            <a:ext cx="4676114" cy="5337018"/>
          </a:xfrm>
          <a:prstGeom prst="rect">
            <a:avLst/>
          </a:prstGeom>
        </p:spPr>
        <p:txBody>
          <a:bodyPr/>
          <a:lstStyle>
            <a:lvl1pPr indent="0" defTabSz="914088">
              <a:spcBef>
                <a:spcPts val="588"/>
              </a:spcBef>
              <a:spcAft>
                <a:spcPts val="588"/>
              </a:spcAft>
              <a:buFont typeface="Arial" pitchFamily="34" charset="0"/>
              <a:buNone/>
              <a:defRPr sz="2800" b="0" kern="0" baseline="0">
                <a:latin typeface="Segoe UI" panose="020B0502040204020203" pitchFamily="34" charset="0"/>
                <a:ea typeface="Segoe UI Light" panose="020B0502040204020203" pitchFamily="34" charset="0"/>
                <a:cs typeface="Segoe UI" panose="020B0502040204020203" pitchFamily="34" charset="0"/>
              </a:defRPr>
            </a:lvl1pPr>
            <a:lvl2pPr marL="28006" indent="0" defTabSz="914088">
              <a:spcBef>
                <a:spcPts val="300"/>
              </a:spcBef>
              <a:spcAft>
                <a:spcPts val="300"/>
              </a:spcAft>
              <a:buFont typeface="Arial" pitchFamily="34" charset="0"/>
              <a:buNone/>
              <a:defRPr sz="1961" kern="0" baseline="0">
                <a:latin typeface="Segoe UI Light" panose="020B0502040204020203" pitchFamily="34" charset="0"/>
                <a:ea typeface="Segoe UI Light" panose="020B0502040204020203" pitchFamily="34" charset="0"/>
                <a:cs typeface="Segoe UI Light" panose="020B0502040204020203" pitchFamily="34" charset="0"/>
              </a:defRPr>
            </a:lvl2pPr>
            <a:lvl3pPr marL="219386" indent="0" defTabSz="914088">
              <a:spcBef>
                <a:spcPts val="200"/>
              </a:spcBef>
              <a:spcAft>
                <a:spcPts val="200"/>
              </a:spcAft>
              <a:buFont typeface="Arial" pitchFamily="34" charset="0"/>
              <a:buNone/>
              <a:defRPr sz="1961" kern="0" baseline="0">
                <a:latin typeface="Segoe UI Light" panose="020B0502040204020203" pitchFamily="34" charset="0"/>
                <a:ea typeface="Segoe UI Light" panose="020B0502040204020203" pitchFamily="34" charset="0"/>
                <a:cs typeface="Segoe UI Light" panose="020B0502040204020203" pitchFamily="34" charset="0"/>
              </a:defRPr>
            </a:lvl3pPr>
            <a:lvl4pPr marL="466779" indent="0" defTabSz="914088">
              <a:spcBef>
                <a:spcPct val="20000"/>
              </a:spcBef>
              <a:buFont typeface="Arial" pitchFamily="34" charset="0"/>
              <a:buNone/>
              <a:defRPr sz="1765" kern="0" baseline="0">
                <a:latin typeface="Segoe UI Light" panose="020B0502040204020203" pitchFamily="34" charset="0"/>
                <a:ea typeface="Segoe UI Light" panose="020B0502040204020203" pitchFamily="34" charset="0"/>
                <a:cs typeface="Segoe UI Light" panose="020B0502040204020203" pitchFamily="34" charset="0"/>
              </a:defRPr>
            </a:lvl4pPr>
            <a:lvl5pPr marL="725061" indent="0" defTabSz="914088">
              <a:spcBef>
                <a:spcPct val="20000"/>
              </a:spcBef>
              <a:buFont typeface="Arial" pitchFamily="34" charset="0"/>
              <a:buNone/>
              <a:defRPr sz="1765" kern="0" baseline="0">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defTabSz="914088">
              <a:spcBef>
                <a:spcPct val="20000"/>
              </a:spcBef>
              <a:buFont typeface="Arial" pitchFamily="34" charset="0"/>
              <a:buChar char="•"/>
              <a:defRPr sz="2000"/>
            </a:lvl6pPr>
            <a:lvl7pPr marL="2970789" indent="-228522" defTabSz="914088">
              <a:spcBef>
                <a:spcPct val="20000"/>
              </a:spcBef>
              <a:buFont typeface="Arial" pitchFamily="34" charset="0"/>
              <a:buChar char="•"/>
              <a:defRPr sz="2000"/>
            </a:lvl7pPr>
            <a:lvl8pPr marL="3427833" indent="-228522" defTabSz="914088">
              <a:spcBef>
                <a:spcPct val="20000"/>
              </a:spcBef>
              <a:buFont typeface="Arial" pitchFamily="34" charset="0"/>
              <a:buChar char="•"/>
              <a:defRPr sz="2000"/>
            </a:lvl8pPr>
            <a:lvl9pPr marL="3884878" indent="-228522" defTabSz="914088">
              <a:spcBef>
                <a:spcPct val="20000"/>
              </a:spcBef>
              <a:buFont typeface="Arial" pitchFamily="34" charset="0"/>
              <a:buChar char="•"/>
              <a:defRPr sz="2000"/>
            </a:lvl9pPr>
          </a:lstStyle>
          <a:p>
            <a:endParaRPr lang="en-US" sz="2799" dirty="0"/>
          </a:p>
        </p:txBody>
      </p:sp>
      <p:pic>
        <p:nvPicPr>
          <p:cNvPr id="12" name="Picture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304319" y="1720337"/>
            <a:ext cx="937803" cy="901732"/>
          </a:xfrm>
          <a:prstGeom prst="rect">
            <a:avLst/>
          </a:prstGeom>
        </p:spPr>
      </p:pic>
    </p:spTree>
    <p:extLst>
      <p:ext uri="{BB962C8B-B14F-4D97-AF65-F5344CB8AC3E}">
        <p14:creationId xmlns:p14="http://schemas.microsoft.com/office/powerpoint/2010/main" val="252427685"/>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solidFill>
                  <a:srgbClr val="000000">
                    <a:lumMod val="65000"/>
                    <a:lumOff val="35000"/>
                  </a:srgbClr>
                </a:solidFill>
                <a:ea typeface="Segoe UI" pitchFamily="34" charset="0"/>
                <a:cs typeface="Segoe UI" pitchFamily="34" charset="0"/>
              </a:rPr>
              <a:t>© 2015 Microsoft Corporation. All rights reserved. Microsoft, Windows, and other product names are or may be registered trademarks and/or trademarks in the U.S. and/or other countries.</a:t>
            </a:r>
          </a:p>
          <a:p>
            <a:pPr defTabSz="914099" eaLnBrk="0" hangingPunct="0"/>
            <a:r>
              <a:rPr lang="en-US" sz="700" dirty="0">
                <a:solidFill>
                  <a:srgbClr val="000000">
                    <a:lumMod val="65000"/>
                    <a:lumOff val="35000"/>
                  </a:srgbClr>
                </a:solidFill>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br>
              <a:rPr lang="en-US" sz="700" dirty="0">
                <a:solidFill>
                  <a:srgbClr val="000000">
                    <a:lumMod val="65000"/>
                    <a:lumOff val="35000"/>
                  </a:srgbClr>
                </a:solidFill>
                <a:ea typeface="Segoe UI" pitchFamily="34" charset="0"/>
                <a:cs typeface="Segoe UI" pitchFamily="34" charset="0"/>
              </a:rPr>
            </a:br>
            <a:r>
              <a:rPr lang="en-US" sz="700" dirty="0">
                <a:solidFill>
                  <a:srgbClr val="000000">
                    <a:lumMod val="65000"/>
                    <a:lumOff val="35000"/>
                  </a:srgbClr>
                </a:solidFill>
                <a:ea typeface="Segoe UI" pitchFamily="34" charset="0"/>
                <a:cs typeface="Segoe UI" pitchFamily="34" charset="0"/>
              </a:rPr>
              <a:t>part of Microsoft, and Microsoft cannot guarantee the accuracy of any information provided after the date of this presentation. MICROSOFT MAKES NO WARRANTIES, EXPRESS, IMPLIED OR STATUTORY, AS TO THE INFORMATION IN THIS PRESENTATION.</a:t>
            </a:r>
          </a:p>
        </p:txBody>
      </p:sp>
      <p:pic>
        <p:nvPicPr>
          <p:cNvPr id="6" name="Picture 2" descr="W:\Open Engagements\Microsoft\Resources\Design\New Microsoft Logo\MSFT_logo_rgb_W-Wht_D.png"/>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a:stretch/>
        </p:blipFill>
        <p:spPr bwMode="auto">
          <a:xfrm>
            <a:off x="0" y="2206449"/>
            <a:ext cx="6242050" cy="23495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C:\Users\Sarah\Documents\_SSD_Business\Clients\BuzzBee\1211_AUG_2012\#1649_ProductivityDays\Art_client supplied\Logos_shapes\Microsoft_logo_All_colors\MSFT_logo_rgb_C-Gray.png"/>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146050" y="2197100"/>
            <a:ext cx="6388100" cy="2349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2525688"/>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Recommendations</a:t>
            </a:r>
            <a:endParaRPr lang="en-US" dirty="0"/>
          </a:p>
        </p:txBody>
      </p:sp>
      <p:sp>
        <p:nvSpPr>
          <p:cNvPr id="17" name="Rectangle 16"/>
          <p:cNvSpPr/>
          <p:nvPr/>
        </p:nvSpPr>
        <p:spPr bwMode="auto">
          <a:xfrm>
            <a:off x="-38281" y="2434949"/>
            <a:ext cx="12227106" cy="2160000"/>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4014" tIns="54014" rIns="54014" bIns="54014" numCol="1" spcCol="0" rtlCol="0" fromWordArt="0" anchor="b" anchorCtr="0" forceAA="0" compatLnSpc="1">
            <a:prstTxWarp prst="textNoShape">
              <a:avLst/>
            </a:prstTxWarp>
            <a:noAutofit/>
          </a:bodyPr>
          <a:lstStyle/>
          <a:p>
            <a:endParaRPr lang="en-US" sz="2000" dirty="0"/>
          </a:p>
        </p:txBody>
      </p:sp>
      <p:sp>
        <p:nvSpPr>
          <p:cNvPr id="18" name="TextBox 17"/>
          <p:cNvSpPr txBox="1"/>
          <p:nvPr/>
        </p:nvSpPr>
        <p:spPr>
          <a:xfrm>
            <a:off x="895005" y="3514949"/>
            <a:ext cx="1826995" cy="615553"/>
          </a:xfrm>
          <a:prstGeom prst="rect">
            <a:avLst/>
          </a:prstGeom>
          <a:noFill/>
        </p:spPr>
        <p:txBody>
          <a:bodyPr wrap="square" lIns="0" tIns="0" rIns="0" bIns="0" rtlCol="0">
            <a:spAutoFit/>
          </a:bodyPr>
          <a:lstStyle/>
          <a:p>
            <a:pPr algn="ctr"/>
            <a:r>
              <a:rPr lang="en-US" sz="2000" spc="-70" dirty="0">
                <a:solidFill>
                  <a:schemeClr val="bg1"/>
                </a:solidFill>
              </a:rPr>
              <a:t>It’s not just about add-in parts </a:t>
            </a:r>
          </a:p>
        </p:txBody>
      </p:sp>
      <p:sp>
        <p:nvSpPr>
          <p:cNvPr id="19" name="TextBox 18"/>
          <p:cNvSpPr txBox="1"/>
          <p:nvPr/>
        </p:nvSpPr>
        <p:spPr>
          <a:xfrm>
            <a:off x="3496879" y="3514949"/>
            <a:ext cx="1873901" cy="923330"/>
          </a:xfrm>
          <a:prstGeom prst="rect">
            <a:avLst/>
          </a:prstGeom>
          <a:noFill/>
        </p:spPr>
        <p:txBody>
          <a:bodyPr wrap="square" lIns="0" tIns="0" rIns="0" bIns="0" rtlCol="0">
            <a:spAutoFit/>
          </a:bodyPr>
          <a:lstStyle/>
          <a:p>
            <a:pPr algn="ctr"/>
            <a:r>
              <a:rPr lang="en-US" sz="2000" spc="-70" dirty="0">
                <a:solidFill>
                  <a:schemeClr val="bg1"/>
                </a:solidFill>
              </a:rPr>
              <a:t>Remote provisioning and configuration</a:t>
            </a:r>
          </a:p>
        </p:txBody>
      </p:sp>
      <p:sp>
        <p:nvSpPr>
          <p:cNvPr id="20" name="TextBox 19"/>
          <p:cNvSpPr txBox="1"/>
          <p:nvPr/>
        </p:nvSpPr>
        <p:spPr>
          <a:xfrm>
            <a:off x="6292772" y="3514949"/>
            <a:ext cx="1886362" cy="923330"/>
          </a:xfrm>
          <a:prstGeom prst="rect">
            <a:avLst/>
          </a:prstGeom>
          <a:noFill/>
        </p:spPr>
        <p:txBody>
          <a:bodyPr wrap="square" lIns="0" tIns="0" rIns="0" bIns="0" rtlCol="0">
            <a:spAutoFit/>
          </a:bodyPr>
          <a:lstStyle/>
          <a:p>
            <a:pPr algn="ctr" defTabSz="685551" fontAlgn="base">
              <a:spcBef>
                <a:spcPct val="0"/>
              </a:spcBef>
              <a:spcAft>
                <a:spcPct val="0"/>
              </a:spcAft>
            </a:pPr>
            <a:r>
              <a:rPr lang="en-US" sz="2000" dirty="0">
                <a:solidFill>
                  <a:schemeClr val="bg1"/>
                </a:solidFill>
              </a:rPr>
              <a:t>Do not modify suite bar (top navigation)</a:t>
            </a:r>
          </a:p>
        </p:txBody>
      </p:sp>
      <p:sp>
        <p:nvSpPr>
          <p:cNvPr id="21" name="TextBox 20"/>
          <p:cNvSpPr txBox="1"/>
          <p:nvPr/>
        </p:nvSpPr>
        <p:spPr>
          <a:xfrm>
            <a:off x="9050587" y="3514949"/>
            <a:ext cx="1884594" cy="923330"/>
          </a:xfrm>
          <a:prstGeom prst="rect">
            <a:avLst/>
          </a:prstGeom>
          <a:noFill/>
        </p:spPr>
        <p:txBody>
          <a:bodyPr wrap="square" lIns="0" tIns="0" rIns="0" bIns="0" rtlCol="0">
            <a:spAutoFit/>
          </a:bodyPr>
          <a:lstStyle/>
          <a:p>
            <a:pPr algn="ctr"/>
            <a:r>
              <a:rPr lang="en-US" sz="2000" dirty="0">
                <a:solidFill>
                  <a:schemeClr val="bg1"/>
                </a:solidFill>
              </a:rPr>
              <a:t>Careful JS embedding is an option</a:t>
            </a:r>
          </a:p>
        </p:txBody>
      </p:sp>
      <p:grpSp>
        <p:nvGrpSpPr>
          <p:cNvPr id="22" name="Group 21"/>
          <p:cNvGrpSpPr/>
          <p:nvPr/>
        </p:nvGrpSpPr>
        <p:grpSpPr>
          <a:xfrm>
            <a:off x="1501610" y="2668321"/>
            <a:ext cx="616226" cy="845735"/>
            <a:chOff x="5621338" y="788988"/>
            <a:chExt cx="1177925" cy="1809750"/>
          </a:xfrm>
        </p:grpSpPr>
        <p:sp>
          <p:nvSpPr>
            <p:cNvPr id="25" name="Freeform 24"/>
            <p:cNvSpPr>
              <a:spLocks noEditPoints="1"/>
            </p:cNvSpPr>
            <p:nvPr/>
          </p:nvSpPr>
          <p:spPr bwMode="auto">
            <a:xfrm>
              <a:off x="5621338" y="788988"/>
              <a:ext cx="1177925" cy="1552575"/>
            </a:xfrm>
            <a:custGeom>
              <a:avLst/>
              <a:gdLst>
                <a:gd name="T0" fmla="*/ 416 w 416"/>
                <a:gd name="T1" fmla="*/ 208 h 551"/>
                <a:gd name="T2" fmla="*/ 208 w 416"/>
                <a:gd name="T3" fmla="*/ 0 h 551"/>
                <a:gd name="T4" fmla="*/ 0 w 416"/>
                <a:gd name="T5" fmla="*/ 208 h 551"/>
                <a:gd name="T6" fmla="*/ 92 w 416"/>
                <a:gd name="T7" fmla="*/ 381 h 551"/>
                <a:gd name="T8" fmla="*/ 137 w 416"/>
                <a:gd name="T9" fmla="*/ 522 h 551"/>
                <a:gd name="T10" fmla="*/ 208 w 416"/>
                <a:gd name="T11" fmla="*/ 551 h 551"/>
                <a:gd name="T12" fmla="*/ 208 w 416"/>
                <a:gd name="T13" fmla="*/ 551 h 551"/>
                <a:gd name="T14" fmla="*/ 208 w 416"/>
                <a:gd name="T15" fmla="*/ 551 h 551"/>
                <a:gd name="T16" fmla="*/ 208 w 416"/>
                <a:gd name="T17" fmla="*/ 551 h 551"/>
                <a:gd name="T18" fmla="*/ 208 w 416"/>
                <a:gd name="T19" fmla="*/ 551 h 551"/>
                <a:gd name="T20" fmla="*/ 279 w 416"/>
                <a:gd name="T21" fmla="*/ 522 h 551"/>
                <a:gd name="T22" fmla="*/ 279 w 416"/>
                <a:gd name="T23" fmla="*/ 522 h 551"/>
                <a:gd name="T24" fmla="*/ 279 w 416"/>
                <a:gd name="T25" fmla="*/ 511 h 551"/>
                <a:gd name="T26" fmla="*/ 323 w 416"/>
                <a:gd name="T27" fmla="*/ 381 h 551"/>
                <a:gd name="T28" fmla="*/ 416 w 416"/>
                <a:gd name="T29" fmla="*/ 208 h 551"/>
                <a:gd name="T30" fmla="*/ 208 w 416"/>
                <a:gd name="T31" fmla="*/ 548 h 551"/>
                <a:gd name="T32" fmla="*/ 207 w 416"/>
                <a:gd name="T33" fmla="*/ 522 h 551"/>
                <a:gd name="T34" fmla="*/ 209 w 416"/>
                <a:gd name="T35" fmla="*/ 522 h 551"/>
                <a:gd name="T36" fmla="*/ 208 w 416"/>
                <a:gd name="T37" fmla="*/ 548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16" h="551">
                  <a:moveTo>
                    <a:pt x="416" y="208"/>
                  </a:moveTo>
                  <a:cubicBezTo>
                    <a:pt x="416" y="93"/>
                    <a:pt x="323" y="0"/>
                    <a:pt x="208" y="0"/>
                  </a:cubicBezTo>
                  <a:cubicBezTo>
                    <a:pt x="93" y="0"/>
                    <a:pt x="0" y="93"/>
                    <a:pt x="0" y="208"/>
                  </a:cubicBezTo>
                  <a:cubicBezTo>
                    <a:pt x="0" y="280"/>
                    <a:pt x="36" y="344"/>
                    <a:pt x="92" y="381"/>
                  </a:cubicBezTo>
                  <a:cubicBezTo>
                    <a:pt x="92" y="381"/>
                    <a:pt x="137" y="416"/>
                    <a:pt x="137" y="522"/>
                  </a:cubicBezTo>
                  <a:cubicBezTo>
                    <a:pt x="208" y="551"/>
                    <a:pt x="208" y="551"/>
                    <a:pt x="208" y="551"/>
                  </a:cubicBezTo>
                  <a:cubicBezTo>
                    <a:pt x="208" y="551"/>
                    <a:pt x="208" y="551"/>
                    <a:pt x="208" y="551"/>
                  </a:cubicBezTo>
                  <a:cubicBezTo>
                    <a:pt x="208" y="551"/>
                    <a:pt x="208" y="551"/>
                    <a:pt x="208" y="551"/>
                  </a:cubicBezTo>
                  <a:cubicBezTo>
                    <a:pt x="208" y="551"/>
                    <a:pt x="208" y="551"/>
                    <a:pt x="208" y="551"/>
                  </a:cubicBezTo>
                  <a:cubicBezTo>
                    <a:pt x="208" y="551"/>
                    <a:pt x="208" y="551"/>
                    <a:pt x="208" y="551"/>
                  </a:cubicBezTo>
                  <a:cubicBezTo>
                    <a:pt x="279" y="522"/>
                    <a:pt x="279" y="522"/>
                    <a:pt x="279" y="522"/>
                  </a:cubicBezTo>
                  <a:cubicBezTo>
                    <a:pt x="279" y="522"/>
                    <a:pt x="279" y="522"/>
                    <a:pt x="279" y="522"/>
                  </a:cubicBezTo>
                  <a:cubicBezTo>
                    <a:pt x="279" y="511"/>
                    <a:pt x="279" y="511"/>
                    <a:pt x="279" y="511"/>
                  </a:cubicBezTo>
                  <a:cubicBezTo>
                    <a:pt x="282" y="420"/>
                    <a:pt x="319" y="385"/>
                    <a:pt x="323" y="381"/>
                  </a:cubicBezTo>
                  <a:cubicBezTo>
                    <a:pt x="379" y="344"/>
                    <a:pt x="416" y="280"/>
                    <a:pt x="416" y="208"/>
                  </a:cubicBezTo>
                  <a:moveTo>
                    <a:pt x="208" y="548"/>
                  </a:moveTo>
                  <a:cubicBezTo>
                    <a:pt x="207" y="522"/>
                    <a:pt x="207" y="522"/>
                    <a:pt x="207" y="522"/>
                  </a:cubicBezTo>
                  <a:cubicBezTo>
                    <a:pt x="209" y="522"/>
                    <a:pt x="209" y="522"/>
                    <a:pt x="209" y="522"/>
                  </a:cubicBezTo>
                  <a:lnTo>
                    <a:pt x="208" y="548"/>
                  </a:lnTo>
                  <a:close/>
                </a:path>
              </a:pathLst>
            </a:custGeom>
            <a:solidFill>
              <a:srgbClr val="FFFC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6" name="Rectangle 25"/>
            <p:cNvSpPr>
              <a:spLocks noChangeArrowheads="1"/>
            </p:cNvSpPr>
            <p:nvPr/>
          </p:nvSpPr>
          <p:spPr bwMode="auto">
            <a:xfrm>
              <a:off x="6008688" y="2260601"/>
              <a:ext cx="403225" cy="268288"/>
            </a:xfrm>
            <a:prstGeom prst="rect">
              <a:avLst/>
            </a:prstGeom>
            <a:solidFill>
              <a:srgbClr val="4A4D4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7" name="Line 24"/>
            <p:cNvSpPr>
              <a:spLocks noChangeShapeType="1"/>
            </p:cNvSpPr>
            <p:nvPr/>
          </p:nvSpPr>
          <p:spPr bwMode="auto">
            <a:xfrm>
              <a:off x="6008688" y="2359026"/>
              <a:ext cx="403225" cy="0"/>
            </a:xfrm>
            <a:prstGeom prst="line">
              <a:avLst/>
            </a:prstGeom>
            <a:noFill/>
            <a:ln w="365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Line 25"/>
            <p:cNvSpPr>
              <a:spLocks noChangeShapeType="1"/>
            </p:cNvSpPr>
            <p:nvPr/>
          </p:nvSpPr>
          <p:spPr bwMode="auto">
            <a:xfrm>
              <a:off x="6008688" y="2441576"/>
              <a:ext cx="403225" cy="0"/>
            </a:xfrm>
            <a:prstGeom prst="line">
              <a:avLst/>
            </a:prstGeom>
            <a:noFill/>
            <a:ln w="365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Freeform 28"/>
            <p:cNvSpPr>
              <a:spLocks/>
            </p:cNvSpPr>
            <p:nvPr/>
          </p:nvSpPr>
          <p:spPr bwMode="auto">
            <a:xfrm>
              <a:off x="6105526" y="2525713"/>
              <a:ext cx="209550" cy="73025"/>
            </a:xfrm>
            <a:custGeom>
              <a:avLst/>
              <a:gdLst>
                <a:gd name="T0" fmla="*/ 0 w 132"/>
                <a:gd name="T1" fmla="*/ 0 h 46"/>
                <a:gd name="T2" fmla="*/ 20 w 132"/>
                <a:gd name="T3" fmla="*/ 46 h 46"/>
                <a:gd name="T4" fmla="*/ 111 w 132"/>
                <a:gd name="T5" fmla="*/ 46 h 46"/>
                <a:gd name="T6" fmla="*/ 132 w 132"/>
                <a:gd name="T7" fmla="*/ 0 h 46"/>
                <a:gd name="T8" fmla="*/ 0 w 132"/>
                <a:gd name="T9" fmla="*/ 0 h 46"/>
              </a:gdLst>
              <a:ahLst/>
              <a:cxnLst>
                <a:cxn ang="0">
                  <a:pos x="T0" y="T1"/>
                </a:cxn>
                <a:cxn ang="0">
                  <a:pos x="T2" y="T3"/>
                </a:cxn>
                <a:cxn ang="0">
                  <a:pos x="T4" y="T5"/>
                </a:cxn>
                <a:cxn ang="0">
                  <a:pos x="T6" y="T7"/>
                </a:cxn>
                <a:cxn ang="0">
                  <a:pos x="T8" y="T9"/>
                </a:cxn>
              </a:cxnLst>
              <a:rect l="0" t="0" r="r" b="b"/>
              <a:pathLst>
                <a:path w="132" h="46">
                  <a:moveTo>
                    <a:pt x="0" y="0"/>
                  </a:moveTo>
                  <a:lnTo>
                    <a:pt x="20" y="46"/>
                  </a:lnTo>
                  <a:lnTo>
                    <a:pt x="111" y="46"/>
                  </a:lnTo>
                  <a:lnTo>
                    <a:pt x="132"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pic>
        <p:nvPicPr>
          <p:cNvPr id="31" name="Picture 30"/>
          <p:cNvPicPr>
            <a:picLocks noChangeAspect="1"/>
          </p:cNvPicPr>
          <p:nvPr/>
        </p:nvPicPr>
        <p:blipFill>
          <a:blip r:embed="rId3"/>
          <a:stretch>
            <a:fillRect/>
          </a:stretch>
        </p:blipFill>
        <p:spPr>
          <a:xfrm>
            <a:off x="4077148" y="2637329"/>
            <a:ext cx="713362" cy="876727"/>
          </a:xfrm>
          <a:prstGeom prst="rect">
            <a:avLst/>
          </a:prstGeom>
        </p:spPr>
      </p:pic>
      <p:pic>
        <p:nvPicPr>
          <p:cNvPr id="32" name="Picture 31"/>
          <p:cNvPicPr>
            <a:picLocks noChangeAspect="1"/>
          </p:cNvPicPr>
          <p:nvPr/>
        </p:nvPicPr>
        <p:blipFill>
          <a:blip r:embed="rId4"/>
          <a:stretch>
            <a:fillRect/>
          </a:stretch>
        </p:blipFill>
        <p:spPr>
          <a:xfrm>
            <a:off x="6834088" y="2709460"/>
            <a:ext cx="803729" cy="804596"/>
          </a:xfrm>
          <a:prstGeom prst="rect">
            <a:avLst/>
          </a:prstGeom>
        </p:spPr>
      </p:pic>
      <p:pic>
        <p:nvPicPr>
          <p:cNvPr id="33" name="Picture 32"/>
          <p:cNvPicPr>
            <a:picLocks noChangeAspect="1"/>
          </p:cNvPicPr>
          <p:nvPr/>
        </p:nvPicPr>
        <p:blipFill>
          <a:blip r:embed="rId5"/>
          <a:stretch>
            <a:fillRect/>
          </a:stretch>
        </p:blipFill>
        <p:spPr>
          <a:xfrm>
            <a:off x="9389924" y="2593636"/>
            <a:ext cx="1205920" cy="920420"/>
          </a:xfrm>
          <a:prstGeom prst="rect">
            <a:avLst/>
          </a:prstGeom>
        </p:spPr>
      </p:pic>
    </p:spTree>
    <p:extLst>
      <p:ext uri="{BB962C8B-B14F-4D97-AF65-F5344CB8AC3E}">
        <p14:creationId xmlns:p14="http://schemas.microsoft.com/office/powerpoint/2010/main" val="3446824757"/>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1000"/>
                            </p:stCondLst>
                            <p:childTnLst>
                              <p:par>
                                <p:cTn id="9" presetID="42" presetClass="entr" presetSubtype="0" fill="hold" nodeType="afterEffect">
                                  <p:stCondLst>
                                    <p:cond delay="100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1000"/>
                                        <p:tgtEl>
                                          <p:spTgt spid="22"/>
                                        </p:tgtEl>
                                      </p:cBhvr>
                                    </p:animEffect>
                                    <p:anim calcmode="lin" valueType="num">
                                      <p:cBhvr>
                                        <p:cTn id="12" dur="1000" fill="hold"/>
                                        <p:tgtEl>
                                          <p:spTgt spid="22"/>
                                        </p:tgtEl>
                                        <p:attrNameLst>
                                          <p:attrName>ppt_x</p:attrName>
                                        </p:attrNameLst>
                                      </p:cBhvr>
                                      <p:tavLst>
                                        <p:tav tm="0">
                                          <p:val>
                                            <p:strVal val="#ppt_x"/>
                                          </p:val>
                                        </p:tav>
                                        <p:tav tm="100000">
                                          <p:val>
                                            <p:strVal val="#ppt_x"/>
                                          </p:val>
                                        </p:tav>
                                      </p:tavLst>
                                    </p:anim>
                                    <p:anim calcmode="lin" valueType="num">
                                      <p:cBhvr>
                                        <p:cTn id="13" dur="1000" fill="hold"/>
                                        <p:tgtEl>
                                          <p:spTgt spid="22"/>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100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1000"/>
                                        <p:tgtEl>
                                          <p:spTgt spid="18"/>
                                        </p:tgtEl>
                                      </p:cBhvr>
                                    </p:animEffect>
                                    <p:anim calcmode="lin" valueType="num">
                                      <p:cBhvr>
                                        <p:cTn id="17" dur="1000" fill="hold"/>
                                        <p:tgtEl>
                                          <p:spTgt spid="18"/>
                                        </p:tgtEl>
                                        <p:attrNameLst>
                                          <p:attrName>ppt_x</p:attrName>
                                        </p:attrNameLst>
                                      </p:cBhvr>
                                      <p:tavLst>
                                        <p:tav tm="0">
                                          <p:val>
                                            <p:strVal val="#ppt_x"/>
                                          </p:val>
                                        </p:tav>
                                        <p:tav tm="100000">
                                          <p:val>
                                            <p:strVal val="#ppt_x"/>
                                          </p:val>
                                        </p:tav>
                                      </p:tavLst>
                                    </p:anim>
                                    <p:anim calcmode="lin" valueType="num">
                                      <p:cBhvr>
                                        <p:cTn id="18" dur="1000" fill="hold"/>
                                        <p:tgtEl>
                                          <p:spTgt spid="18"/>
                                        </p:tgtEl>
                                        <p:attrNameLst>
                                          <p:attrName>ppt_y</p:attrName>
                                        </p:attrNameLst>
                                      </p:cBhvr>
                                      <p:tavLst>
                                        <p:tav tm="0">
                                          <p:val>
                                            <p:strVal val="#ppt_y+.1"/>
                                          </p:val>
                                        </p:tav>
                                        <p:tav tm="100000">
                                          <p:val>
                                            <p:strVal val="#ppt_y"/>
                                          </p:val>
                                        </p:tav>
                                      </p:tavLst>
                                    </p:anim>
                                  </p:childTnLst>
                                </p:cTn>
                              </p:par>
                              <p:par>
                                <p:cTn id="19" presetID="42" presetClass="entr" presetSubtype="0" fill="hold" nodeType="withEffect">
                                  <p:stCondLst>
                                    <p:cond delay="1500"/>
                                  </p:stCondLst>
                                  <p:childTnLst>
                                    <p:set>
                                      <p:cBhvr>
                                        <p:cTn id="20" dur="1" fill="hold">
                                          <p:stCondLst>
                                            <p:cond delay="0"/>
                                          </p:stCondLst>
                                        </p:cTn>
                                        <p:tgtEl>
                                          <p:spTgt spid="31"/>
                                        </p:tgtEl>
                                        <p:attrNameLst>
                                          <p:attrName>style.visibility</p:attrName>
                                        </p:attrNameLst>
                                      </p:cBhvr>
                                      <p:to>
                                        <p:strVal val="visible"/>
                                      </p:to>
                                    </p:set>
                                    <p:animEffect transition="in" filter="fade">
                                      <p:cBhvr>
                                        <p:cTn id="21" dur="1000"/>
                                        <p:tgtEl>
                                          <p:spTgt spid="31"/>
                                        </p:tgtEl>
                                      </p:cBhvr>
                                    </p:animEffect>
                                    <p:anim calcmode="lin" valueType="num">
                                      <p:cBhvr>
                                        <p:cTn id="22" dur="1000" fill="hold"/>
                                        <p:tgtEl>
                                          <p:spTgt spid="31"/>
                                        </p:tgtEl>
                                        <p:attrNameLst>
                                          <p:attrName>ppt_x</p:attrName>
                                        </p:attrNameLst>
                                      </p:cBhvr>
                                      <p:tavLst>
                                        <p:tav tm="0">
                                          <p:val>
                                            <p:strVal val="#ppt_x"/>
                                          </p:val>
                                        </p:tav>
                                        <p:tav tm="100000">
                                          <p:val>
                                            <p:strVal val="#ppt_x"/>
                                          </p:val>
                                        </p:tav>
                                      </p:tavLst>
                                    </p:anim>
                                    <p:anim calcmode="lin" valueType="num">
                                      <p:cBhvr>
                                        <p:cTn id="23" dur="1000" fill="hold"/>
                                        <p:tgtEl>
                                          <p:spTgt spid="31"/>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150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1000"/>
                                        <p:tgtEl>
                                          <p:spTgt spid="19"/>
                                        </p:tgtEl>
                                      </p:cBhvr>
                                    </p:animEffect>
                                    <p:anim calcmode="lin" valueType="num">
                                      <p:cBhvr>
                                        <p:cTn id="27" dur="1000" fill="hold"/>
                                        <p:tgtEl>
                                          <p:spTgt spid="19"/>
                                        </p:tgtEl>
                                        <p:attrNameLst>
                                          <p:attrName>ppt_x</p:attrName>
                                        </p:attrNameLst>
                                      </p:cBhvr>
                                      <p:tavLst>
                                        <p:tav tm="0">
                                          <p:val>
                                            <p:strVal val="#ppt_x"/>
                                          </p:val>
                                        </p:tav>
                                        <p:tav tm="100000">
                                          <p:val>
                                            <p:strVal val="#ppt_x"/>
                                          </p:val>
                                        </p:tav>
                                      </p:tavLst>
                                    </p:anim>
                                    <p:anim calcmode="lin" valueType="num">
                                      <p:cBhvr>
                                        <p:cTn id="28" dur="1000" fill="hold"/>
                                        <p:tgtEl>
                                          <p:spTgt spid="19"/>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2000"/>
                                  </p:stCondLst>
                                  <p:childTnLst>
                                    <p:set>
                                      <p:cBhvr>
                                        <p:cTn id="30" dur="1" fill="hold">
                                          <p:stCondLst>
                                            <p:cond delay="0"/>
                                          </p:stCondLst>
                                        </p:cTn>
                                        <p:tgtEl>
                                          <p:spTgt spid="32"/>
                                        </p:tgtEl>
                                        <p:attrNameLst>
                                          <p:attrName>style.visibility</p:attrName>
                                        </p:attrNameLst>
                                      </p:cBhvr>
                                      <p:to>
                                        <p:strVal val="visible"/>
                                      </p:to>
                                    </p:set>
                                    <p:animEffect transition="in" filter="fade">
                                      <p:cBhvr>
                                        <p:cTn id="31" dur="1000"/>
                                        <p:tgtEl>
                                          <p:spTgt spid="32"/>
                                        </p:tgtEl>
                                      </p:cBhvr>
                                    </p:animEffect>
                                    <p:anim calcmode="lin" valueType="num">
                                      <p:cBhvr>
                                        <p:cTn id="32" dur="1000" fill="hold"/>
                                        <p:tgtEl>
                                          <p:spTgt spid="32"/>
                                        </p:tgtEl>
                                        <p:attrNameLst>
                                          <p:attrName>ppt_x</p:attrName>
                                        </p:attrNameLst>
                                      </p:cBhvr>
                                      <p:tavLst>
                                        <p:tav tm="0">
                                          <p:val>
                                            <p:strVal val="#ppt_x"/>
                                          </p:val>
                                        </p:tav>
                                        <p:tav tm="100000">
                                          <p:val>
                                            <p:strVal val="#ppt_x"/>
                                          </p:val>
                                        </p:tav>
                                      </p:tavLst>
                                    </p:anim>
                                    <p:anim calcmode="lin" valueType="num">
                                      <p:cBhvr>
                                        <p:cTn id="33" dur="1000" fill="hold"/>
                                        <p:tgtEl>
                                          <p:spTgt spid="32"/>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200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1000"/>
                                        <p:tgtEl>
                                          <p:spTgt spid="20"/>
                                        </p:tgtEl>
                                      </p:cBhvr>
                                    </p:animEffect>
                                    <p:anim calcmode="lin" valueType="num">
                                      <p:cBhvr>
                                        <p:cTn id="37" dur="1000" fill="hold"/>
                                        <p:tgtEl>
                                          <p:spTgt spid="20"/>
                                        </p:tgtEl>
                                        <p:attrNameLst>
                                          <p:attrName>ppt_x</p:attrName>
                                        </p:attrNameLst>
                                      </p:cBhvr>
                                      <p:tavLst>
                                        <p:tav tm="0">
                                          <p:val>
                                            <p:strVal val="#ppt_x"/>
                                          </p:val>
                                        </p:tav>
                                        <p:tav tm="100000">
                                          <p:val>
                                            <p:strVal val="#ppt_x"/>
                                          </p:val>
                                        </p:tav>
                                      </p:tavLst>
                                    </p:anim>
                                    <p:anim calcmode="lin" valueType="num">
                                      <p:cBhvr>
                                        <p:cTn id="38" dur="1000" fill="hold"/>
                                        <p:tgtEl>
                                          <p:spTgt spid="20"/>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2500"/>
                                  </p:stCondLst>
                                  <p:childTnLst>
                                    <p:set>
                                      <p:cBhvr>
                                        <p:cTn id="40" dur="1" fill="hold">
                                          <p:stCondLst>
                                            <p:cond delay="0"/>
                                          </p:stCondLst>
                                        </p:cTn>
                                        <p:tgtEl>
                                          <p:spTgt spid="33"/>
                                        </p:tgtEl>
                                        <p:attrNameLst>
                                          <p:attrName>style.visibility</p:attrName>
                                        </p:attrNameLst>
                                      </p:cBhvr>
                                      <p:to>
                                        <p:strVal val="visible"/>
                                      </p:to>
                                    </p:set>
                                    <p:animEffect transition="in" filter="fade">
                                      <p:cBhvr>
                                        <p:cTn id="41" dur="1000"/>
                                        <p:tgtEl>
                                          <p:spTgt spid="33"/>
                                        </p:tgtEl>
                                      </p:cBhvr>
                                    </p:animEffect>
                                    <p:anim calcmode="lin" valueType="num">
                                      <p:cBhvr>
                                        <p:cTn id="42" dur="1000" fill="hold"/>
                                        <p:tgtEl>
                                          <p:spTgt spid="33"/>
                                        </p:tgtEl>
                                        <p:attrNameLst>
                                          <p:attrName>ppt_x</p:attrName>
                                        </p:attrNameLst>
                                      </p:cBhvr>
                                      <p:tavLst>
                                        <p:tav tm="0">
                                          <p:val>
                                            <p:strVal val="#ppt_x"/>
                                          </p:val>
                                        </p:tav>
                                        <p:tav tm="100000">
                                          <p:val>
                                            <p:strVal val="#ppt_x"/>
                                          </p:val>
                                        </p:tav>
                                      </p:tavLst>
                                    </p:anim>
                                    <p:anim calcmode="lin" valueType="num">
                                      <p:cBhvr>
                                        <p:cTn id="43" dur="1000" fill="hold"/>
                                        <p:tgtEl>
                                          <p:spTgt spid="33"/>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2500"/>
                                  </p:stCondLst>
                                  <p:childTnLst>
                                    <p:set>
                                      <p:cBhvr>
                                        <p:cTn id="45" dur="1" fill="hold">
                                          <p:stCondLst>
                                            <p:cond delay="0"/>
                                          </p:stCondLst>
                                        </p:cTn>
                                        <p:tgtEl>
                                          <p:spTgt spid="21"/>
                                        </p:tgtEl>
                                        <p:attrNameLst>
                                          <p:attrName>style.visibility</p:attrName>
                                        </p:attrNameLst>
                                      </p:cBhvr>
                                      <p:to>
                                        <p:strVal val="visible"/>
                                      </p:to>
                                    </p:set>
                                    <p:animEffect transition="in" filter="fade">
                                      <p:cBhvr>
                                        <p:cTn id="46" dur="1000"/>
                                        <p:tgtEl>
                                          <p:spTgt spid="21"/>
                                        </p:tgtEl>
                                      </p:cBhvr>
                                    </p:animEffect>
                                    <p:anim calcmode="lin" valueType="num">
                                      <p:cBhvr>
                                        <p:cTn id="47" dur="1000" fill="hold"/>
                                        <p:tgtEl>
                                          <p:spTgt spid="21"/>
                                        </p:tgtEl>
                                        <p:attrNameLst>
                                          <p:attrName>ppt_x</p:attrName>
                                        </p:attrNameLst>
                                      </p:cBhvr>
                                      <p:tavLst>
                                        <p:tav tm="0">
                                          <p:val>
                                            <p:strVal val="#ppt_x"/>
                                          </p:val>
                                        </p:tav>
                                        <p:tav tm="100000">
                                          <p:val>
                                            <p:strVal val="#ppt_x"/>
                                          </p:val>
                                        </p:tav>
                                      </p:tavLst>
                                    </p:anim>
                                    <p:anim calcmode="lin" valueType="num">
                                      <p:cBhvr>
                                        <p:cTn id="48"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P spid="19" grpId="0"/>
      <p:bldP spid="20" grpId="0"/>
      <p:bldP spid="2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7200" dirty="0"/>
              <a:t>Introduction</a:t>
            </a:r>
          </a:p>
        </p:txBody>
      </p:sp>
    </p:spTree>
    <p:extLst>
      <p:ext uri="{BB962C8B-B14F-4D97-AF65-F5344CB8AC3E}">
        <p14:creationId xmlns:p14="http://schemas.microsoft.com/office/powerpoint/2010/main" val="3968920718"/>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4867275" y="1447799"/>
            <a:ext cx="6800850" cy="1975926"/>
          </a:xfrm>
        </p:spPr>
        <p:txBody>
          <a:bodyPr/>
          <a:lstStyle/>
          <a:p>
            <a:r>
              <a:rPr lang="en-US" sz="3600" dirty="0"/>
              <a:t>CSOM to replace server side</a:t>
            </a:r>
          </a:p>
          <a:p>
            <a:pPr lvl="1"/>
            <a:r>
              <a:rPr lang="en-US" dirty="0"/>
              <a:t>Use highly enhanced CSOM and REST APIs to remove the need to use server side UX components</a:t>
            </a:r>
          </a:p>
          <a:p>
            <a:pPr lvl="1"/>
            <a:r>
              <a:rPr lang="en-US" dirty="0"/>
              <a:t>Can be commonly used cross needed end users capability without end users even knowing that the functionality has been changed.</a:t>
            </a:r>
          </a:p>
          <a:p>
            <a:pPr lvl="1"/>
            <a:endParaRPr lang="en-US" dirty="0"/>
          </a:p>
          <a:p>
            <a:r>
              <a:rPr lang="en-US" sz="3600" dirty="0"/>
              <a:t>JS embedding as common pattern</a:t>
            </a:r>
          </a:p>
          <a:p>
            <a:pPr lvl="1"/>
            <a:r>
              <a:rPr lang="en-US" dirty="0"/>
              <a:t>Apply changes to the pages using JavaScript embedding technique</a:t>
            </a:r>
          </a:p>
          <a:p>
            <a:pPr lvl="1"/>
            <a:r>
              <a:rPr lang="en-US" dirty="0"/>
              <a:t>Can be used to add elements and structures to existing pages </a:t>
            </a:r>
          </a:p>
        </p:txBody>
      </p:sp>
      <p:sp>
        <p:nvSpPr>
          <p:cNvPr id="5" name="Title 4"/>
          <p:cNvSpPr>
            <a:spLocks noGrp="1"/>
          </p:cNvSpPr>
          <p:nvPr>
            <p:ph type="title"/>
          </p:nvPr>
        </p:nvSpPr>
        <p:spPr>
          <a:xfrm>
            <a:off x="4867275" y="228600"/>
            <a:ext cx="6800850" cy="747897"/>
          </a:xfrm>
        </p:spPr>
        <p:txBody>
          <a:bodyPr>
            <a:normAutofit/>
          </a:bodyPr>
          <a:lstStyle/>
          <a:p>
            <a:r>
              <a:rPr lang="en-US" sz="4000" dirty="0"/>
              <a:t>Moving to client side techniques</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8" y="1786"/>
            <a:ext cx="4569619" cy="6854429"/>
          </a:xfrm>
          <a:prstGeom prst="rect">
            <a:avLst/>
          </a:prstGeom>
        </p:spPr>
      </p:pic>
    </p:spTree>
    <p:extLst>
      <p:ext uri="{BB962C8B-B14F-4D97-AF65-F5344CB8AC3E}">
        <p14:creationId xmlns:p14="http://schemas.microsoft.com/office/powerpoint/2010/main" val="1130995962"/>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fi-FI" dirty="0"/>
              <a:t>Web control to client side solution</a:t>
            </a:r>
            <a:endParaRPr lang="en-GB" dirty="0"/>
          </a:p>
        </p:txBody>
      </p:sp>
      <p:sp>
        <p:nvSpPr>
          <p:cNvPr id="4" name="Text Placeholder 3"/>
          <p:cNvSpPr>
            <a:spLocks noGrp="1"/>
          </p:cNvSpPr>
          <p:nvPr>
            <p:ph type="body" sz="quarter" idx="10"/>
          </p:nvPr>
        </p:nvSpPr>
        <p:spPr>
          <a:xfrm>
            <a:off x="520700" y="3676650"/>
            <a:ext cx="5394960" cy="1452705"/>
          </a:xfrm>
        </p:spPr>
        <p:txBody>
          <a:bodyPr/>
          <a:lstStyle/>
          <a:p>
            <a:r>
              <a:rPr lang="fi-FI" dirty="0"/>
              <a:t>Old model</a:t>
            </a:r>
          </a:p>
          <a:p>
            <a:pPr lvl="1"/>
            <a:r>
              <a:rPr lang="fi-FI" dirty="0"/>
              <a:t>Custom web control on master page</a:t>
            </a:r>
          </a:p>
          <a:p>
            <a:pPr lvl="1"/>
            <a:r>
              <a:rPr lang="fi-FI" dirty="0"/>
              <a:t>Full trust solution deployment with its implications</a:t>
            </a:r>
            <a:endParaRPr lang="en-GB" dirty="0"/>
          </a:p>
        </p:txBody>
      </p:sp>
      <p:sp>
        <p:nvSpPr>
          <p:cNvPr id="5" name="Text Placeholder 4"/>
          <p:cNvSpPr>
            <a:spLocks noGrp="1"/>
          </p:cNvSpPr>
          <p:nvPr>
            <p:ph type="body" sz="quarter" idx="11"/>
          </p:nvPr>
        </p:nvSpPr>
        <p:spPr>
          <a:xfrm>
            <a:off x="6277928" y="3676650"/>
            <a:ext cx="5394960" cy="2683812"/>
          </a:xfrm>
        </p:spPr>
        <p:txBody>
          <a:bodyPr/>
          <a:lstStyle/>
          <a:p>
            <a:r>
              <a:rPr lang="fi-FI" dirty="0"/>
              <a:t>New model</a:t>
            </a:r>
          </a:p>
          <a:p>
            <a:pPr lvl="1"/>
            <a:r>
              <a:rPr lang="fi-FI" dirty="0"/>
              <a:t>Client-side rendering using JavaScript on the site</a:t>
            </a:r>
          </a:p>
          <a:p>
            <a:pPr lvl="1"/>
            <a:r>
              <a:rPr lang="fi-FI" dirty="0"/>
              <a:t>Taking usage of the greatly enhanced CSOM and REST APIs in SharePoint</a:t>
            </a:r>
          </a:p>
          <a:p>
            <a:pPr lvl="1"/>
            <a:r>
              <a:rPr lang="fi-FI" dirty="0"/>
              <a:t>Dynamic update of the capability without maintenance window</a:t>
            </a:r>
          </a:p>
          <a:p>
            <a:pPr lvl="1"/>
            <a:endParaRPr lang="en-GB" dirty="0"/>
          </a:p>
        </p:txBody>
      </p:sp>
      <p:pic>
        <p:nvPicPr>
          <p:cNvPr id="2" name="Picture 1"/>
          <p:cNvPicPr>
            <a:picLocks noChangeAspect="1"/>
          </p:cNvPicPr>
          <p:nvPr/>
        </p:nvPicPr>
        <p:blipFill>
          <a:blip r:embed="rId2"/>
          <a:stretch>
            <a:fillRect/>
          </a:stretch>
        </p:blipFill>
        <p:spPr>
          <a:xfrm>
            <a:off x="912609" y="1656421"/>
            <a:ext cx="10362018" cy="1340304"/>
          </a:xfrm>
          <a:prstGeom prst="rect">
            <a:avLst/>
          </a:prstGeom>
        </p:spPr>
      </p:pic>
    </p:spTree>
    <p:extLst>
      <p:ext uri="{BB962C8B-B14F-4D97-AF65-F5344CB8AC3E}">
        <p14:creationId xmlns:p14="http://schemas.microsoft.com/office/powerpoint/2010/main" val="184061663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dirty="0"/>
              <a:t>JavaScript embedding for web control replacement</a:t>
            </a:r>
            <a:endParaRPr lang="en-GB" dirty="0"/>
          </a:p>
        </p:txBody>
      </p:sp>
      <p:grpSp>
        <p:nvGrpSpPr>
          <p:cNvPr id="3" name="Group 2"/>
          <p:cNvGrpSpPr/>
          <p:nvPr/>
        </p:nvGrpSpPr>
        <p:grpSpPr>
          <a:xfrm>
            <a:off x="9068364" y="4071563"/>
            <a:ext cx="605714" cy="762940"/>
            <a:chOff x="8856725" y="2275112"/>
            <a:chExt cx="605872" cy="763139"/>
          </a:xfrm>
        </p:grpSpPr>
        <p:pic>
          <p:nvPicPr>
            <p:cNvPr id="4" name="Picture 3"/>
            <p:cNvPicPr>
              <a:picLocks noChangeAspect="1"/>
            </p:cNvPicPr>
            <p:nvPr/>
          </p:nvPicPr>
          <p:blipFill>
            <a:blip r:embed="rId3"/>
            <a:stretch>
              <a:fillRect/>
            </a:stretch>
          </p:blipFill>
          <p:spPr>
            <a:xfrm>
              <a:off x="8856725" y="2275112"/>
              <a:ext cx="527111" cy="689388"/>
            </a:xfrm>
            <a:prstGeom prst="rect">
              <a:avLst/>
            </a:prstGeom>
          </p:spPr>
        </p:pic>
        <p:pic>
          <p:nvPicPr>
            <p:cNvPr id="5" name="Picture 4"/>
            <p:cNvPicPr>
              <a:picLocks noChangeAspect="1"/>
            </p:cNvPicPr>
            <p:nvPr/>
          </p:nvPicPr>
          <p:blipFill>
            <a:blip r:embed="rId3"/>
            <a:stretch>
              <a:fillRect/>
            </a:stretch>
          </p:blipFill>
          <p:spPr>
            <a:xfrm>
              <a:off x="8935486" y="2348863"/>
              <a:ext cx="527111" cy="689388"/>
            </a:xfrm>
            <a:prstGeom prst="rect">
              <a:avLst/>
            </a:prstGeom>
          </p:spPr>
        </p:pic>
        <p:sp>
          <p:nvSpPr>
            <p:cNvPr id="6" name="Right Triangle 5"/>
            <p:cNvSpPr/>
            <p:nvPr/>
          </p:nvSpPr>
          <p:spPr bwMode="auto">
            <a:xfrm>
              <a:off x="8978857" y="2373272"/>
              <a:ext cx="440367" cy="626130"/>
            </a:xfrm>
            <a:prstGeom prst="rtTriangle">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7" name="TextBox 6"/>
            <p:cNvSpPr txBox="1"/>
            <p:nvPr/>
          </p:nvSpPr>
          <p:spPr>
            <a:xfrm>
              <a:off x="9045472" y="2698546"/>
              <a:ext cx="153568" cy="307648"/>
            </a:xfrm>
            <a:prstGeom prst="rect">
              <a:avLst/>
            </a:prstGeom>
            <a:noFill/>
          </p:spPr>
          <p:txBody>
            <a:bodyPr wrap="none" lIns="0" tIns="0" rIns="0" bIns="0" rtlCol="0">
              <a:spAutoFit/>
            </a:bodyPr>
            <a:lstStyle/>
            <a:p>
              <a:r>
                <a:rPr lang="fi-FI" sz="1999" spc="-70" dirty="0" err="1">
                  <a:solidFill>
                    <a:schemeClr val="bg1"/>
                  </a:solidFill>
                  <a:effectLst>
                    <a:outerShdw blurRad="50800" dist="38100" dir="2700000" algn="tl" rotWithShape="0">
                      <a:schemeClr val="tx2">
                        <a:alpha val="40000"/>
                      </a:schemeClr>
                    </a:outerShdw>
                  </a:effectLst>
                </a:rPr>
                <a:t>js</a:t>
              </a:r>
              <a:endParaRPr lang="en-US" sz="1999" spc="-70" dirty="0">
                <a:solidFill>
                  <a:schemeClr val="bg1"/>
                </a:solidFill>
                <a:effectLst>
                  <a:outerShdw blurRad="50800" dist="38100" dir="2700000" algn="tl" rotWithShape="0">
                    <a:schemeClr val="tx2">
                      <a:alpha val="40000"/>
                    </a:schemeClr>
                  </a:outerShdw>
                </a:effectLst>
              </a:endParaRPr>
            </a:p>
          </p:txBody>
        </p:sp>
      </p:grpSp>
      <p:pic>
        <p:nvPicPr>
          <p:cNvPr id="8" name="Picture 7"/>
          <p:cNvPicPr>
            <a:picLocks noChangeAspect="1"/>
          </p:cNvPicPr>
          <p:nvPr/>
        </p:nvPicPr>
        <p:blipFill>
          <a:blip r:embed="rId4"/>
          <a:stretch>
            <a:fillRect/>
          </a:stretch>
        </p:blipFill>
        <p:spPr>
          <a:xfrm>
            <a:off x="1297448" y="4132889"/>
            <a:ext cx="6115365" cy="791009"/>
          </a:xfrm>
          <a:prstGeom prst="rect">
            <a:avLst/>
          </a:prstGeom>
        </p:spPr>
      </p:pic>
      <p:grpSp>
        <p:nvGrpSpPr>
          <p:cNvPr id="9" name="Group 8"/>
          <p:cNvGrpSpPr/>
          <p:nvPr/>
        </p:nvGrpSpPr>
        <p:grpSpPr>
          <a:xfrm>
            <a:off x="7845614" y="2589306"/>
            <a:ext cx="2110799" cy="1586059"/>
            <a:chOff x="7366822" y="3128075"/>
            <a:chExt cx="2111349" cy="1586472"/>
          </a:xfrm>
        </p:grpSpPr>
        <p:sp>
          <p:nvSpPr>
            <p:cNvPr id="10" name="Arc 9"/>
            <p:cNvSpPr/>
            <p:nvPr/>
          </p:nvSpPr>
          <p:spPr>
            <a:xfrm rot="8195881">
              <a:off x="7366822" y="3625036"/>
              <a:ext cx="575254" cy="1089511"/>
            </a:xfrm>
            <a:prstGeom prst="arc">
              <a:avLst>
                <a:gd name="adj1" fmla="val 2097834"/>
                <a:gd name="adj2" fmla="val 366333"/>
              </a:avLst>
            </a:prstGeom>
            <a:ln w="57150">
              <a:solidFill>
                <a:schemeClr val="tx1">
                  <a:lumMod val="75000"/>
                  <a:lumOff val="25000"/>
                  <a:alpha val="80000"/>
                </a:schemeClr>
              </a:solidFill>
              <a:headEnd type="diamond" w="sm" len="med"/>
              <a:tailEnd type="stealth" w="lg" len="lg"/>
            </a:ln>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sz="1377"/>
            </a:p>
          </p:txBody>
        </p:sp>
        <p:grpSp>
          <p:nvGrpSpPr>
            <p:cNvPr id="11" name="Group 10"/>
            <p:cNvGrpSpPr/>
            <p:nvPr/>
          </p:nvGrpSpPr>
          <p:grpSpPr>
            <a:xfrm>
              <a:off x="7482976" y="3128075"/>
              <a:ext cx="1995195" cy="1307309"/>
              <a:chOff x="4395610" y="3071229"/>
              <a:chExt cx="1995195" cy="1307309"/>
            </a:xfrm>
          </p:grpSpPr>
          <p:sp>
            <p:nvSpPr>
              <p:cNvPr id="12" name="Rectangle 11"/>
              <p:cNvSpPr/>
              <p:nvPr/>
            </p:nvSpPr>
            <p:spPr bwMode="auto">
              <a:xfrm>
                <a:off x="4395610" y="3071229"/>
                <a:ext cx="1784947" cy="1118626"/>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08" tIns="45708" rIns="45708" bIns="45708" numCol="1" spcCol="0" rtlCol="0" fromWordArt="0" anchor="t" anchorCtr="0" forceAA="0" compatLnSpc="1">
                <a:prstTxWarp prst="textNoShape">
                  <a:avLst/>
                </a:prstTxWarp>
                <a:noAutofit/>
              </a:bodyPr>
              <a:lstStyle/>
              <a:p>
                <a:pPr defTabSz="913825"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Provider Hosted add-ins</a:t>
                </a:r>
              </a:p>
            </p:txBody>
          </p:sp>
          <p:pic>
            <p:nvPicPr>
              <p:cNvPr id="13" name="Picture 12"/>
              <p:cNvPicPr>
                <a:picLocks noChangeAspect="1"/>
              </p:cNvPicPr>
              <p:nvPr/>
            </p:nvPicPr>
            <p:blipFill>
              <a:blip r:embed="rId5"/>
              <a:stretch>
                <a:fillRect/>
              </a:stretch>
            </p:blipFill>
            <p:spPr>
              <a:xfrm>
                <a:off x="5246592" y="3476941"/>
                <a:ext cx="529349" cy="417312"/>
              </a:xfrm>
              <a:prstGeom prst="rect">
                <a:avLst/>
              </a:prstGeom>
            </p:spPr>
          </p:pic>
          <p:pic>
            <p:nvPicPr>
              <p:cNvPr id="14" name="Picture 13"/>
              <p:cNvPicPr>
                <a:picLocks noChangeAspect="1"/>
              </p:cNvPicPr>
              <p:nvPr/>
            </p:nvPicPr>
            <p:blipFill>
              <a:blip r:embed="rId5"/>
              <a:stretch>
                <a:fillRect/>
              </a:stretch>
            </p:blipFill>
            <p:spPr>
              <a:xfrm>
                <a:off x="5581574" y="3585493"/>
                <a:ext cx="556200" cy="438480"/>
              </a:xfrm>
              <a:prstGeom prst="rect">
                <a:avLst/>
              </a:prstGeom>
            </p:spPr>
          </p:pic>
          <p:pic>
            <p:nvPicPr>
              <p:cNvPr id="15" name="Picture 14"/>
              <p:cNvPicPr>
                <a:picLocks noChangeAspect="1"/>
              </p:cNvPicPr>
              <p:nvPr/>
            </p:nvPicPr>
            <p:blipFill>
              <a:blip r:embed="rId6"/>
              <a:stretch>
                <a:fillRect/>
              </a:stretch>
            </p:blipFill>
            <p:spPr>
              <a:xfrm>
                <a:off x="5970309" y="3700199"/>
                <a:ext cx="420496" cy="432326"/>
              </a:xfrm>
              <a:prstGeom prst="rect">
                <a:avLst/>
              </a:prstGeom>
            </p:spPr>
          </p:pic>
          <p:pic>
            <p:nvPicPr>
              <p:cNvPr id="16" name="Picture 15"/>
              <p:cNvPicPr>
                <a:picLocks noChangeAspect="1"/>
              </p:cNvPicPr>
              <p:nvPr/>
            </p:nvPicPr>
            <p:blipFill>
              <a:blip r:embed="rId7"/>
              <a:stretch>
                <a:fillRect/>
              </a:stretch>
            </p:blipFill>
            <p:spPr>
              <a:xfrm>
                <a:off x="4893565" y="3772769"/>
                <a:ext cx="688009" cy="605769"/>
              </a:xfrm>
              <a:prstGeom prst="rect">
                <a:avLst/>
              </a:prstGeom>
            </p:spPr>
          </p:pic>
        </p:grpSp>
      </p:grpSp>
      <p:grpSp>
        <p:nvGrpSpPr>
          <p:cNvPr id="17" name="Group 16"/>
          <p:cNvGrpSpPr/>
          <p:nvPr/>
        </p:nvGrpSpPr>
        <p:grpSpPr>
          <a:xfrm>
            <a:off x="3221391" y="2350294"/>
            <a:ext cx="1883155" cy="1856874"/>
            <a:chOff x="4383758" y="2311697"/>
            <a:chExt cx="2516893" cy="2481768"/>
          </a:xfrm>
        </p:grpSpPr>
        <p:sp>
          <p:nvSpPr>
            <p:cNvPr id="18" name="Rectangle 17"/>
            <p:cNvSpPr/>
            <p:nvPr/>
          </p:nvSpPr>
          <p:spPr bwMode="auto">
            <a:xfrm>
              <a:off x="4537410" y="2311697"/>
              <a:ext cx="2017543" cy="2200147"/>
            </a:xfrm>
            <a:prstGeom prst="rect">
              <a:avLst/>
            </a:prstGeom>
            <a:solidFill>
              <a:schemeClr val="bg2">
                <a:lumMod val="20000"/>
                <a:lumOff val="80000"/>
                <a:alpha val="75000"/>
              </a:schemeClr>
            </a:solidFill>
            <a:ln>
              <a:solidFill>
                <a:schemeClr val="bg1">
                  <a:lumMod val="7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08" tIns="45708" rIns="45708" bIns="45708" numCol="1" spcCol="0" rtlCol="0" fromWordArt="0" anchor="t" anchorCtr="0" forceAA="0" compatLnSpc="1">
              <a:prstTxWarp prst="textNoShape">
                <a:avLst/>
              </a:prstTxWarp>
              <a:noAutofit/>
            </a:bodyPr>
            <a:lstStyle/>
            <a:p>
              <a:pPr defTabSz="913825"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SharePoint </a:t>
              </a:r>
              <a:br>
                <a:rPr lang="en-US" sz="1600" dirty="0">
                  <a:solidFill>
                    <a:schemeClr val="tx1">
                      <a:lumMod val="65000"/>
                      <a:lumOff val="35000"/>
                    </a:schemeClr>
                  </a:solidFill>
                  <a:ea typeface="Segoe UI" pitchFamily="34" charset="0"/>
                  <a:cs typeface="Segoe UI" pitchFamily="34" charset="0"/>
                </a:rPr>
              </a:br>
              <a:r>
                <a:rPr lang="en-US" sz="1600" dirty="0">
                  <a:solidFill>
                    <a:schemeClr val="tx1">
                      <a:lumMod val="65000"/>
                      <a:lumOff val="35000"/>
                    </a:schemeClr>
                  </a:solidFill>
                  <a:ea typeface="Segoe UI" pitchFamily="34" charset="0"/>
                  <a:cs typeface="Segoe UI" pitchFamily="34" charset="0"/>
                </a:rPr>
                <a:t>Service</a:t>
              </a:r>
            </a:p>
          </p:txBody>
        </p:sp>
        <p:grpSp>
          <p:nvGrpSpPr>
            <p:cNvPr id="19" name="Group 18"/>
            <p:cNvGrpSpPr/>
            <p:nvPr/>
          </p:nvGrpSpPr>
          <p:grpSpPr>
            <a:xfrm>
              <a:off x="5421611" y="2886866"/>
              <a:ext cx="1479040" cy="1043909"/>
              <a:chOff x="4557447" y="1721445"/>
              <a:chExt cx="1479040" cy="1043909"/>
            </a:xfrm>
          </p:grpSpPr>
          <p:pic>
            <p:nvPicPr>
              <p:cNvPr id="27" name="Picture 26"/>
              <p:cNvPicPr>
                <a:picLocks noChangeAspect="1"/>
              </p:cNvPicPr>
              <p:nvPr/>
            </p:nvPicPr>
            <p:blipFill>
              <a:blip r:embed="rId8"/>
              <a:stretch>
                <a:fillRect/>
              </a:stretch>
            </p:blipFill>
            <p:spPr>
              <a:xfrm>
                <a:off x="4557447" y="1902539"/>
                <a:ext cx="477423" cy="839046"/>
              </a:xfrm>
              <a:prstGeom prst="rect">
                <a:avLst/>
              </a:prstGeom>
            </p:spPr>
          </p:pic>
          <p:pic>
            <p:nvPicPr>
              <p:cNvPr id="28" name="Picture 27"/>
              <p:cNvPicPr>
                <a:picLocks noChangeAspect="1"/>
              </p:cNvPicPr>
              <p:nvPr/>
            </p:nvPicPr>
            <p:blipFill>
              <a:blip r:embed="rId8"/>
              <a:stretch>
                <a:fillRect/>
              </a:stretch>
            </p:blipFill>
            <p:spPr>
              <a:xfrm>
                <a:off x="4869643" y="1721445"/>
                <a:ext cx="477423" cy="839046"/>
              </a:xfrm>
              <a:prstGeom prst="rect">
                <a:avLst/>
              </a:prstGeom>
            </p:spPr>
          </p:pic>
          <p:pic>
            <p:nvPicPr>
              <p:cNvPr id="29" name="Picture 28"/>
              <p:cNvPicPr>
                <a:picLocks noChangeAspect="1"/>
              </p:cNvPicPr>
              <p:nvPr/>
            </p:nvPicPr>
            <p:blipFill>
              <a:blip r:embed="rId9"/>
              <a:stretch>
                <a:fillRect/>
              </a:stretch>
            </p:blipFill>
            <p:spPr>
              <a:xfrm>
                <a:off x="5153580" y="1902539"/>
                <a:ext cx="882907" cy="862815"/>
              </a:xfrm>
              <a:prstGeom prst="rect">
                <a:avLst/>
              </a:prstGeom>
            </p:spPr>
          </p:pic>
        </p:grpSp>
        <p:grpSp>
          <p:nvGrpSpPr>
            <p:cNvPr id="20" name="Group 19"/>
            <p:cNvGrpSpPr/>
            <p:nvPr/>
          </p:nvGrpSpPr>
          <p:grpSpPr>
            <a:xfrm>
              <a:off x="4880542" y="3820782"/>
              <a:ext cx="944427" cy="972683"/>
              <a:chOff x="3981885" y="2834055"/>
              <a:chExt cx="944427" cy="972683"/>
            </a:xfrm>
          </p:grpSpPr>
          <p:pic>
            <p:nvPicPr>
              <p:cNvPr id="24" name="Picture 23"/>
              <p:cNvPicPr>
                <a:picLocks noChangeAspect="1"/>
              </p:cNvPicPr>
              <p:nvPr/>
            </p:nvPicPr>
            <p:blipFill>
              <a:blip r:embed="rId8"/>
              <a:stretch>
                <a:fillRect/>
              </a:stretch>
            </p:blipFill>
            <p:spPr>
              <a:xfrm>
                <a:off x="3981885" y="2967692"/>
                <a:ext cx="477423" cy="839046"/>
              </a:xfrm>
              <a:prstGeom prst="rect">
                <a:avLst/>
              </a:prstGeom>
            </p:spPr>
          </p:pic>
          <p:pic>
            <p:nvPicPr>
              <p:cNvPr id="25" name="Picture 24"/>
              <p:cNvPicPr>
                <a:picLocks noChangeAspect="1"/>
              </p:cNvPicPr>
              <p:nvPr/>
            </p:nvPicPr>
            <p:blipFill>
              <a:blip r:embed="rId8"/>
              <a:stretch>
                <a:fillRect/>
              </a:stretch>
            </p:blipFill>
            <p:spPr>
              <a:xfrm>
                <a:off x="4269036" y="2834055"/>
                <a:ext cx="477423" cy="839046"/>
              </a:xfrm>
              <a:prstGeom prst="rect">
                <a:avLst/>
              </a:prstGeom>
            </p:spPr>
          </p:pic>
          <p:pic>
            <p:nvPicPr>
              <p:cNvPr id="26" name="Picture 25"/>
              <p:cNvPicPr>
                <a:picLocks noChangeAspect="1"/>
              </p:cNvPicPr>
              <p:nvPr/>
            </p:nvPicPr>
            <p:blipFill>
              <a:blip r:embed="rId10"/>
              <a:stretch>
                <a:fillRect/>
              </a:stretch>
            </p:blipFill>
            <p:spPr>
              <a:xfrm>
                <a:off x="4480085" y="3260431"/>
                <a:ext cx="446227" cy="456212"/>
              </a:xfrm>
              <a:prstGeom prst="rect">
                <a:avLst/>
              </a:prstGeom>
            </p:spPr>
          </p:pic>
        </p:grpSp>
        <p:grpSp>
          <p:nvGrpSpPr>
            <p:cNvPr id="21" name="Group 20"/>
            <p:cNvGrpSpPr/>
            <p:nvPr/>
          </p:nvGrpSpPr>
          <p:grpSpPr>
            <a:xfrm>
              <a:off x="4383758" y="2988031"/>
              <a:ext cx="968998" cy="971748"/>
              <a:chOff x="3601101" y="2714202"/>
              <a:chExt cx="968998" cy="971748"/>
            </a:xfrm>
          </p:grpSpPr>
          <p:pic>
            <p:nvPicPr>
              <p:cNvPr id="22" name="Picture 21"/>
              <p:cNvPicPr>
                <a:picLocks noChangeAspect="1"/>
              </p:cNvPicPr>
              <p:nvPr/>
            </p:nvPicPr>
            <p:blipFill>
              <a:blip r:embed="rId8"/>
              <a:stretch>
                <a:fillRect/>
              </a:stretch>
            </p:blipFill>
            <p:spPr>
              <a:xfrm>
                <a:off x="3601101" y="2846904"/>
                <a:ext cx="477423" cy="839046"/>
              </a:xfrm>
              <a:prstGeom prst="rect">
                <a:avLst/>
              </a:prstGeom>
            </p:spPr>
          </p:pic>
          <p:pic>
            <p:nvPicPr>
              <p:cNvPr id="23" name="Picture 22"/>
              <p:cNvPicPr>
                <a:picLocks noChangeAspect="1"/>
              </p:cNvPicPr>
              <p:nvPr/>
            </p:nvPicPr>
            <p:blipFill>
              <a:blip r:embed="rId11"/>
              <a:stretch>
                <a:fillRect/>
              </a:stretch>
            </p:blipFill>
            <p:spPr>
              <a:xfrm>
                <a:off x="3875612" y="2714202"/>
                <a:ext cx="694487" cy="898458"/>
              </a:xfrm>
              <a:prstGeom prst="rect">
                <a:avLst/>
              </a:prstGeom>
            </p:spPr>
          </p:pic>
        </p:grpSp>
      </p:grpSp>
      <p:cxnSp>
        <p:nvCxnSpPr>
          <p:cNvPr id="30" name="Straight Arrow Connector 29"/>
          <p:cNvCxnSpPr/>
          <p:nvPr/>
        </p:nvCxnSpPr>
        <p:spPr>
          <a:xfrm flipH="1">
            <a:off x="4942091" y="3381694"/>
            <a:ext cx="2595422" cy="9826"/>
          </a:xfrm>
          <a:prstGeom prst="straightConnector1">
            <a:avLst/>
          </a:prstGeom>
          <a:ln w="53975">
            <a:solidFill>
              <a:schemeClr val="bg1">
                <a:lumMod val="65000"/>
              </a:schemeClr>
            </a:solidFill>
            <a:prstDash val="sysDash"/>
            <a:tailEnd type="stealth" w="lg" len="lg"/>
          </a:ln>
          <a:effectLst/>
        </p:spPr>
        <p:style>
          <a:lnRef idx="1">
            <a:schemeClr val="accent4"/>
          </a:lnRef>
          <a:fillRef idx="0">
            <a:schemeClr val="accent4"/>
          </a:fillRef>
          <a:effectRef idx="0">
            <a:schemeClr val="accent4"/>
          </a:effectRef>
          <a:fontRef idx="minor">
            <a:schemeClr val="tx1"/>
          </a:fontRef>
        </p:style>
      </p:cxnSp>
      <p:grpSp>
        <p:nvGrpSpPr>
          <p:cNvPr id="31" name="Group 30"/>
          <p:cNvGrpSpPr/>
          <p:nvPr/>
        </p:nvGrpSpPr>
        <p:grpSpPr>
          <a:xfrm>
            <a:off x="7174253" y="3434674"/>
            <a:ext cx="514267" cy="514267"/>
            <a:chOff x="492" y="17985"/>
            <a:chExt cx="524853" cy="524853"/>
          </a:xfrm>
        </p:grpSpPr>
        <p:sp>
          <p:nvSpPr>
            <p:cNvPr id="32" name="Oval 31"/>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3"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257">
                <a:lnSpc>
                  <a:spcPct val="90000"/>
                </a:lnSpc>
                <a:spcBef>
                  <a:spcPct val="0"/>
                </a:spcBef>
                <a:spcAft>
                  <a:spcPct val="35000"/>
                </a:spcAft>
              </a:pPr>
              <a:r>
                <a:rPr lang="fi-FI" sz="2351" dirty="0"/>
                <a:t>2</a:t>
              </a:r>
              <a:endParaRPr lang="en-US" sz="2351" dirty="0"/>
            </a:p>
          </p:txBody>
        </p:sp>
      </p:grpSp>
      <p:cxnSp>
        <p:nvCxnSpPr>
          <p:cNvPr id="34" name="Straight Connector 33"/>
          <p:cNvCxnSpPr/>
          <p:nvPr/>
        </p:nvCxnSpPr>
        <p:spPr>
          <a:xfrm flipH="1">
            <a:off x="6301942" y="1990911"/>
            <a:ext cx="474819" cy="690824"/>
          </a:xfrm>
          <a:prstGeom prst="line">
            <a:avLst/>
          </a:prstGeom>
          <a:ln w="15875">
            <a:solidFill>
              <a:schemeClr val="tx1">
                <a:lumMod val="50000"/>
                <a:lumOff val="50000"/>
              </a:schemeClr>
            </a:solidFill>
            <a:tailEnd type="oval"/>
          </a:ln>
        </p:spPr>
        <p:style>
          <a:lnRef idx="1">
            <a:schemeClr val="dk1"/>
          </a:lnRef>
          <a:fillRef idx="0">
            <a:schemeClr val="dk1"/>
          </a:fillRef>
          <a:effectRef idx="0">
            <a:schemeClr val="dk1"/>
          </a:effectRef>
          <a:fontRef idx="minor">
            <a:schemeClr val="tx1"/>
          </a:fontRef>
        </p:style>
      </p:cxnSp>
      <p:sp>
        <p:nvSpPr>
          <p:cNvPr id="35" name="TextBox 4"/>
          <p:cNvSpPr txBox="1"/>
          <p:nvPr/>
        </p:nvSpPr>
        <p:spPr>
          <a:xfrm>
            <a:off x="6781666" y="1662412"/>
            <a:ext cx="3556364" cy="703761"/>
          </a:xfrm>
          <a:prstGeom prst="rect">
            <a:avLst/>
          </a:prstGeom>
          <a:solidFill>
            <a:srgbClr val="505050"/>
          </a:solidFill>
          <a:ln w="19050">
            <a:noFill/>
            <a:prstDash val="solid"/>
            <a:miter lim="800000"/>
          </a:ln>
          <a:effectLst/>
        </p:spPr>
        <p:txBody>
          <a:bodyPr wrap="square" lIns="57040" tIns="28521" rIns="91266" bIns="28521"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fi-FI" sz="1400" dirty="0">
                <a:solidFill>
                  <a:schemeClr val="bg1"/>
                </a:solidFill>
              </a:rPr>
              <a:t>Association of JavaScript embedding (user custom action) to the site, so that code is executed during site processing</a:t>
            </a:r>
            <a:endParaRPr lang="en-US" sz="1400" dirty="0">
              <a:solidFill>
                <a:schemeClr val="bg1"/>
              </a:solidFill>
            </a:endParaRPr>
          </a:p>
        </p:txBody>
      </p:sp>
      <p:cxnSp>
        <p:nvCxnSpPr>
          <p:cNvPr id="36" name="Straight Arrow Connector 35"/>
          <p:cNvCxnSpPr/>
          <p:nvPr/>
        </p:nvCxnSpPr>
        <p:spPr>
          <a:xfrm flipV="1">
            <a:off x="4934712" y="2780640"/>
            <a:ext cx="2602802" cy="1"/>
          </a:xfrm>
          <a:prstGeom prst="straightConnector1">
            <a:avLst/>
          </a:prstGeom>
          <a:ln w="53975">
            <a:solidFill>
              <a:schemeClr val="bg1">
                <a:lumMod val="65000"/>
              </a:schemeClr>
            </a:solidFill>
            <a:prstDash val="sysDash"/>
            <a:tailEnd type="stealth" w="lg" len="lg"/>
          </a:ln>
          <a:effectLst/>
        </p:spPr>
        <p:style>
          <a:lnRef idx="1">
            <a:schemeClr val="accent4"/>
          </a:lnRef>
          <a:fillRef idx="0">
            <a:schemeClr val="accent4"/>
          </a:fillRef>
          <a:effectRef idx="0">
            <a:schemeClr val="accent4"/>
          </a:effectRef>
          <a:fontRef idx="minor">
            <a:schemeClr val="tx1"/>
          </a:fontRef>
        </p:style>
      </p:cxnSp>
      <p:grpSp>
        <p:nvGrpSpPr>
          <p:cNvPr id="37" name="Group 36"/>
          <p:cNvGrpSpPr/>
          <p:nvPr/>
        </p:nvGrpSpPr>
        <p:grpSpPr>
          <a:xfrm>
            <a:off x="5153993" y="2429079"/>
            <a:ext cx="514267" cy="514267"/>
            <a:chOff x="492" y="17985"/>
            <a:chExt cx="524853" cy="524853"/>
          </a:xfrm>
        </p:grpSpPr>
        <p:sp>
          <p:nvSpPr>
            <p:cNvPr id="38" name="Oval 37"/>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9"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257">
                <a:lnSpc>
                  <a:spcPct val="90000"/>
                </a:lnSpc>
                <a:spcBef>
                  <a:spcPct val="0"/>
                </a:spcBef>
                <a:spcAft>
                  <a:spcPct val="35000"/>
                </a:spcAft>
              </a:pPr>
              <a:r>
                <a:rPr lang="fi-FI" sz="2351" dirty="0"/>
                <a:t>1</a:t>
              </a:r>
              <a:endParaRPr lang="en-US" sz="2351" dirty="0"/>
            </a:p>
          </p:txBody>
        </p:sp>
      </p:grpSp>
      <p:sp>
        <p:nvSpPr>
          <p:cNvPr id="40" name="TextBox 39"/>
          <p:cNvSpPr txBox="1"/>
          <p:nvPr/>
        </p:nvSpPr>
        <p:spPr>
          <a:xfrm>
            <a:off x="5476288" y="3400416"/>
            <a:ext cx="1651304" cy="369108"/>
          </a:xfrm>
          <a:prstGeom prst="rect">
            <a:avLst/>
          </a:prstGeom>
          <a:noFill/>
        </p:spPr>
        <p:txBody>
          <a:bodyPr wrap="none" lIns="0" tIns="0" rIns="0" bIns="0" rtlCol="0">
            <a:spAutoFit/>
          </a:bodyPr>
          <a:lstStyle/>
          <a:p>
            <a:r>
              <a:rPr lang="fi-FI" sz="2399" spc="-70" dirty="0">
                <a:solidFill>
                  <a:schemeClr val="bg1">
                    <a:lumMod val="65000"/>
                  </a:schemeClr>
                </a:solidFill>
                <a:latin typeface="+mj-lt"/>
              </a:rPr>
              <a:t>CSOM / REST</a:t>
            </a:r>
            <a:endParaRPr lang="en-GB" sz="2399" spc="-70" dirty="0">
              <a:solidFill>
                <a:schemeClr val="bg1">
                  <a:lumMod val="65000"/>
                </a:schemeClr>
              </a:solidFill>
              <a:latin typeface="+mj-lt"/>
            </a:endParaRPr>
          </a:p>
        </p:txBody>
      </p:sp>
      <p:cxnSp>
        <p:nvCxnSpPr>
          <p:cNvPr id="41" name="Straight Arrow Connector 40"/>
          <p:cNvCxnSpPr/>
          <p:nvPr/>
        </p:nvCxnSpPr>
        <p:spPr>
          <a:xfrm flipV="1">
            <a:off x="7052915" y="4559820"/>
            <a:ext cx="1932745" cy="9676"/>
          </a:xfrm>
          <a:prstGeom prst="straightConnector1">
            <a:avLst/>
          </a:prstGeom>
          <a:ln w="28575">
            <a:solidFill>
              <a:schemeClr val="accent1"/>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42" name="TextBox 41"/>
          <p:cNvSpPr txBox="1"/>
          <p:nvPr/>
        </p:nvSpPr>
        <p:spPr>
          <a:xfrm>
            <a:off x="7746350" y="4612643"/>
            <a:ext cx="969949" cy="184618"/>
          </a:xfrm>
          <a:prstGeom prst="rect">
            <a:avLst/>
          </a:prstGeom>
          <a:noFill/>
        </p:spPr>
        <p:txBody>
          <a:bodyPr wrap="none" lIns="0" tIns="0" rIns="0" bIns="0" rtlCol="0">
            <a:spAutoFit/>
          </a:bodyPr>
          <a:lstStyle/>
          <a:p>
            <a:r>
              <a:rPr lang="en-US" sz="1200" spc="-70" dirty="0">
                <a:solidFill>
                  <a:schemeClr val="tx1">
                    <a:lumMod val="65000"/>
                    <a:lumOff val="35000"/>
                  </a:schemeClr>
                </a:solidFill>
              </a:rPr>
              <a:t>&lt;&lt;Reference&gt;&gt;</a:t>
            </a:r>
          </a:p>
        </p:txBody>
      </p:sp>
      <p:cxnSp>
        <p:nvCxnSpPr>
          <p:cNvPr id="43" name="Straight Connector 42"/>
          <p:cNvCxnSpPr/>
          <p:nvPr/>
        </p:nvCxnSpPr>
        <p:spPr>
          <a:xfrm flipV="1">
            <a:off x="7368534" y="4862795"/>
            <a:ext cx="540644" cy="616641"/>
          </a:xfrm>
          <a:prstGeom prst="line">
            <a:avLst/>
          </a:prstGeom>
          <a:ln w="15875">
            <a:solidFill>
              <a:schemeClr val="tx1">
                <a:lumMod val="50000"/>
                <a:lumOff val="50000"/>
              </a:schemeClr>
            </a:solidFill>
            <a:tailEnd type="oval"/>
          </a:ln>
        </p:spPr>
        <p:style>
          <a:lnRef idx="1">
            <a:schemeClr val="dk1"/>
          </a:lnRef>
          <a:fillRef idx="0">
            <a:schemeClr val="dk1"/>
          </a:fillRef>
          <a:effectRef idx="0">
            <a:schemeClr val="dk1"/>
          </a:effectRef>
          <a:fontRef idx="minor">
            <a:schemeClr val="tx1"/>
          </a:fontRef>
        </p:style>
      </p:cxnSp>
      <p:sp>
        <p:nvSpPr>
          <p:cNvPr id="44" name="TextBox 4"/>
          <p:cNvSpPr txBox="1"/>
          <p:nvPr/>
        </p:nvSpPr>
        <p:spPr>
          <a:xfrm>
            <a:off x="3482733" y="5171115"/>
            <a:ext cx="4118406" cy="919149"/>
          </a:xfrm>
          <a:prstGeom prst="rect">
            <a:avLst/>
          </a:prstGeom>
          <a:solidFill>
            <a:srgbClr val="505050"/>
          </a:solidFill>
          <a:ln w="19050">
            <a:noFill/>
            <a:prstDash val="solid"/>
            <a:miter lim="800000"/>
          </a:ln>
          <a:effectLst/>
        </p:spPr>
        <p:txBody>
          <a:bodyPr wrap="square" lIns="57040" tIns="28521" rIns="91266" bIns="28521"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fi-FI" sz="1400" dirty="0">
                <a:solidFill>
                  <a:schemeClr val="bg1"/>
                </a:solidFill>
              </a:rPr>
              <a:t>UX component or elements are rendered using CSOM with JavaScript stored either in SharePoint or centrally outside fo the SharePoint, for example in provider hosted add-in site.</a:t>
            </a:r>
            <a:endParaRPr lang="en-US" sz="1400" dirty="0">
              <a:solidFill>
                <a:schemeClr val="bg1"/>
              </a:solidFill>
            </a:endParaRPr>
          </a:p>
        </p:txBody>
      </p:sp>
      <p:grpSp>
        <p:nvGrpSpPr>
          <p:cNvPr id="45" name="Group 44"/>
          <p:cNvGrpSpPr/>
          <p:nvPr/>
        </p:nvGrpSpPr>
        <p:grpSpPr>
          <a:xfrm>
            <a:off x="9493296" y="4648735"/>
            <a:ext cx="514267" cy="514267"/>
            <a:chOff x="492" y="17985"/>
            <a:chExt cx="524853" cy="524853"/>
          </a:xfrm>
        </p:grpSpPr>
        <p:sp>
          <p:nvSpPr>
            <p:cNvPr id="46" name="Oval 45"/>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7"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257">
                <a:lnSpc>
                  <a:spcPct val="90000"/>
                </a:lnSpc>
                <a:spcBef>
                  <a:spcPct val="0"/>
                </a:spcBef>
                <a:spcAft>
                  <a:spcPct val="35000"/>
                </a:spcAft>
              </a:pPr>
              <a:r>
                <a:rPr lang="fi-FI" sz="2351" dirty="0"/>
                <a:t>3</a:t>
              </a:r>
              <a:endParaRPr lang="en-US" sz="2351" dirty="0"/>
            </a:p>
          </p:txBody>
        </p:sp>
      </p:grpSp>
    </p:spTree>
    <p:extLst>
      <p:ext uri="{BB962C8B-B14F-4D97-AF65-F5344CB8AC3E}">
        <p14:creationId xmlns:p14="http://schemas.microsoft.com/office/powerpoint/2010/main" val="338870859"/>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1000"/>
                                        <p:tgtEl>
                                          <p:spTgt spid="37"/>
                                        </p:tgtEl>
                                      </p:cBhvr>
                                    </p:animEffect>
                                    <p:anim calcmode="lin" valueType="num">
                                      <p:cBhvr>
                                        <p:cTn id="8" dur="1000" fill="hold"/>
                                        <p:tgtEl>
                                          <p:spTgt spid="37"/>
                                        </p:tgtEl>
                                        <p:attrNameLst>
                                          <p:attrName>ppt_x</p:attrName>
                                        </p:attrNameLst>
                                      </p:cBhvr>
                                      <p:tavLst>
                                        <p:tav tm="0">
                                          <p:val>
                                            <p:strVal val="#ppt_x"/>
                                          </p:val>
                                        </p:tav>
                                        <p:tav tm="100000">
                                          <p:val>
                                            <p:strVal val="#ppt_x"/>
                                          </p:val>
                                        </p:tav>
                                      </p:tavLst>
                                    </p:anim>
                                    <p:anim calcmode="lin" valueType="num">
                                      <p:cBhvr>
                                        <p:cTn id="9" dur="1000" fill="hold"/>
                                        <p:tgtEl>
                                          <p:spTgt spid="37"/>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fade">
                                      <p:cBhvr>
                                        <p:cTn id="12" dur="1000"/>
                                        <p:tgtEl>
                                          <p:spTgt spid="36"/>
                                        </p:tgtEl>
                                      </p:cBhvr>
                                    </p:animEffect>
                                    <p:anim calcmode="lin" valueType="num">
                                      <p:cBhvr>
                                        <p:cTn id="13" dur="1000" fill="hold"/>
                                        <p:tgtEl>
                                          <p:spTgt spid="36"/>
                                        </p:tgtEl>
                                        <p:attrNameLst>
                                          <p:attrName>ppt_x</p:attrName>
                                        </p:attrNameLst>
                                      </p:cBhvr>
                                      <p:tavLst>
                                        <p:tav tm="0">
                                          <p:val>
                                            <p:strVal val="#ppt_x"/>
                                          </p:val>
                                        </p:tav>
                                        <p:tav tm="100000">
                                          <p:val>
                                            <p:strVal val="#ppt_x"/>
                                          </p:val>
                                        </p:tav>
                                      </p:tavLst>
                                    </p:anim>
                                    <p:anim calcmode="lin" valueType="num">
                                      <p:cBhvr>
                                        <p:cTn id="14" dur="1000" fill="hold"/>
                                        <p:tgtEl>
                                          <p:spTgt spid="36"/>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1000"/>
                                        <p:tgtEl>
                                          <p:spTgt spid="34"/>
                                        </p:tgtEl>
                                      </p:cBhvr>
                                    </p:animEffect>
                                    <p:anim calcmode="lin" valueType="num">
                                      <p:cBhvr>
                                        <p:cTn id="18" dur="1000" fill="hold"/>
                                        <p:tgtEl>
                                          <p:spTgt spid="34"/>
                                        </p:tgtEl>
                                        <p:attrNameLst>
                                          <p:attrName>ppt_x</p:attrName>
                                        </p:attrNameLst>
                                      </p:cBhvr>
                                      <p:tavLst>
                                        <p:tav tm="0">
                                          <p:val>
                                            <p:strVal val="#ppt_x"/>
                                          </p:val>
                                        </p:tav>
                                        <p:tav tm="100000">
                                          <p:val>
                                            <p:strVal val="#ppt_x"/>
                                          </p:val>
                                        </p:tav>
                                      </p:tavLst>
                                    </p:anim>
                                    <p:anim calcmode="lin" valueType="num">
                                      <p:cBhvr>
                                        <p:cTn id="19" dur="1000" fill="hold"/>
                                        <p:tgtEl>
                                          <p:spTgt spid="34"/>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fade">
                                      <p:cBhvr>
                                        <p:cTn id="22" dur="1000"/>
                                        <p:tgtEl>
                                          <p:spTgt spid="35"/>
                                        </p:tgtEl>
                                      </p:cBhvr>
                                    </p:animEffect>
                                    <p:anim calcmode="lin" valueType="num">
                                      <p:cBhvr>
                                        <p:cTn id="23" dur="1000" fill="hold"/>
                                        <p:tgtEl>
                                          <p:spTgt spid="35"/>
                                        </p:tgtEl>
                                        <p:attrNameLst>
                                          <p:attrName>ppt_x</p:attrName>
                                        </p:attrNameLst>
                                      </p:cBhvr>
                                      <p:tavLst>
                                        <p:tav tm="0">
                                          <p:val>
                                            <p:strVal val="#ppt_x"/>
                                          </p:val>
                                        </p:tav>
                                        <p:tav tm="100000">
                                          <p:val>
                                            <p:strVal val="#ppt_x"/>
                                          </p:val>
                                        </p:tav>
                                      </p:tavLst>
                                    </p:anim>
                                    <p:anim calcmode="lin" valueType="num">
                                      <p:cBhvr>
                                        <p:cTn id="24"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31"/>
                                        </p:tgtEl>
                                        <p:attrNameLst>
                                          <p:attrName>style.visibility</p:attrName>
                                        </p:attrNameLst>
                                      </p:cBhvr>
                                      <p:to>
                                        <p:strVal val="visible"/>
                                      </p:to>
                                    </p:set>
                                    <p:animEffect transition="in" filter="fade">
                                      <p:cBhvr>
                                        <p:cTn id="29" dur="1000"/>
                                        <p:tgtEl>
                                          <p:spTgt spid="31"/>
                                        </p:tgtEl>
                                      </p:cBhvr>
                                    </p:animEffect>
                                    <p:anim calcmode="lin" valueType="num">
                                      <p:cBhvr>
                                        <p:cTn id="30" dur="1000" fill="hold"/>
                                        <p:tgtEl>
                                          <p:spTgt spid="31"/>
                                        </p:tgtEl>
                                        <p:attrNameLst>
                                          <p:attrName>ppt_x</p:attrName>
                                        </p:attrNameLst>
                                      </p:cBhvr>
                                      <p:tavLst>
                                        <p:tav tm="0">
                                          <p:val>
                                            <p:strVal val="#ppt_x"/>
                                          </p:val>
                                        </p:tav>
                                        <p:tav tm="100000">
                                          <p:val>
                                            <p:strVal val="#ppt_x"/>
                                          </p:val>
                                        </p:tav>
                                      </p:tavLst>
                                    </p:anim>
                                    <p:anim calcmode="lin" valueType="num">
                                      <p:cBhvr>
                                        <p:cTn id="31" dur="1000" fill="hold"/>
                                        <p:tgtEl>
                                          <p:spTgt spid="31"/>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40"/>
                                        </p:tgtEl>
                                        <p:attrNameLst>
                                          <p:attrName>style.visibility</p:attrName>
                                        </p:attrNameLst>
                                      </p:cBhvr>
                                      <p:to>
                                        <p:strVal val="visible"/>
                                      </p:to>
                                    </p:set>
                                    <p:animEffect transition="in" filter="fade">
                                      <p:cBhvr>
                                        <p:cTn id="34" dur="1000"/>
                                        <p:tgtEl>
                                          <p:spTgt spid="40"/>
                                        </p:tgtEl>
                                      </p:cBhvr>
                                    </p:animEffect>
                                    <p:anim calcmode="lin" valueType="num">
                                      <p:cBhvr>
                                        <p:cTn id="35" dur="1000" fill="hold"/>
                                        <p:tgtEl>
                                          <p:spTgt spid="40"/>
                                        </p:tgtEl>
                                        <p:attrNameLst>
                                          <p:attrName>ppt_x</p:attrName>
                                        </p:attrNameLst>
                                      </p:cBhvr>
                                      <p:tavLst>
                                        <p:tav tm="0">
                                          <p:val>
                                            <p:strVal val="#ppt_x"/>
                                          </p:val>
                                        </p:tav>
                                        <p:tav tm="100000">
                                          <p:val>
                                            <p:strVal val="#ppt_x"/>
                                          </p:val>
                                        </p:tav>
                                      </p:tavLst>
                                    </p:anim>
                                    <p:anim calcmode="lin" valueType="num">
                                      <p:cBhvr>
                                        <p:cTn id="36" dur="1000" fill="hold"/>
                                        <p:tgtEl>
                                          <p:spTgt spid="40"/>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30"/>
                                        </p:tgtEl>
                                        <p:attrNameLst>
                                          <p:attrName>style.visibility</p:attrName>
                                        </p:attrNameLst>
                                      </p:cBhvr>
                                      <p:to>
                                        <p:strVal val="visible"/>
                                      </p:to>
                                    </p:set>
                                    <p:animEffect transition="in" filter="fade">
                                      <p:cBhvr>
                                        <p:cTn id="39" dur="1000"/>
                                        <p:tgtEl>
                                          <p:spTgt spid="30"/>
                                        </p:tgtEl>
                                      </p:cBhvr>
                                    </p:animEffect>
                                    <p:anim calcmode="lin" valueType="num">
                                      <p:cBhvr>
                                        <p:cTn id="40" dur="1000" fill="hold"/>
                                        <p:tgtEl>
                                          <p:spTgt spid="30"/>
                                        </p:tgtEl>
                                        <p:attrNameLst>
                                          <p:attrName>ppt_x</p:attrName>
                                        </p:attrNameLst>
                                      </p:cBhvr>
                                      <p:tavLst>
                                        <p:tav tm="0">
                                          <p:val>
                                            <p:strVal val="#ppt_x"/>
                                          </p:val>
                                        </p:tav>
                                        <p:tav tm="100000">
                                          <p:val>
                                            <p:strVal val="#ppt_x"/>
                                          </p:val>
                                        </p:tav>
                                      </p:tavLst>
                                    </p:anim>
                                    <p:anim calcmode="lin" valueType="num">
                                      <p:cBhvr>
                                        <p:cTn id="41"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nodeType="clickEffect">
                                  <p:stCondLst>
                                    <p:cond delay="0"/>
                                  </p:stCondLst>
                                  <p:childTnLst>
                                    <p:set>
                                      <p:cBhvr>
                                        <p:cTn id="45" dur="1" fill="hold">
                                          <p:stCondLst>
                                            <p:cond delay="0"/>
                                          </p:stCondLst>
                                        </p:cTn>
                                        <p:tgtEl>
                                          <p:spTgt spid="8"/>
                                        </p:tgtEl>
                                        <p:attrNameLst>
                                          <p:attrName>style.visibility</p:attrName>
                                        </p:attrNameLst>
                                      </p:cBhvr>
                                      <p:to>
                                        <p:strVal val="visible"/>
                                      </p:to>
                                    </p:set>
                                    <p:animEffect transition="in" filter="fade">
                                      <p:cBhvr>
                                        <p:cTn id="46" dur="1000"/>
                                        <p:tgtEl>
                                          <p:spTgt spid="8"/>
                                        </p:tgtEl>
                                      </p:cBhvr>
                                    </p:animEffect>
                                    <p:anim calcmode="lin" valueType="num">
                                      <p:cBhvr>
                                        <p:cTn id="47" dur="1000" fill="hold"/>
                                        <p:tgtEl>
                                          <p:spTgt spid="8"/>
                                        </p:tgtEl>
                                        <p:attrNameLst>
                                          <p:attrName>ppt_x</p:attrName>
                                        </p:attrNameLst>
                                      </p:cBhvr>
                                      <p:tavLst>
                                        <p:tav tm="0">
                                          <p:val>
                                            <p:strVal val="#ppt_x"/>
                                          </p:val>
                                        </p:tav>
                                        <p:tav tm="100000">
                                          <p:val>
                                            <p:strVal val="#ppt_x"/>
                                          </p:val>
                                        </p:tav>
                                      </p:tavLst>
                                    </p:anim>
                                    <p:anim calcmode="lin" valueType="num">
                                      <p:cBhvr>
                                        <p:cTn id="48" dur="1000" fill="hold"/>
                                        <p:tgtEl>
                                          <p:spTgt spid="8"/>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44"/>
                                        </p:tgtEl>
                                        <p:attrNameLst>
                                          <p:attrName>style.visibility</p:attrName>
                                        </p:attrNameLst>
                                      </p:cBhvr>
                                      <p:to>
                                        <p:strVal val="visible"/>
                                      </p:to>
                                    </p:set>
                                    <p:animEffect transition="in" filter="fade">
                                      <p:cBhvr>
                                        <p:cTn id="51" dur="1000"/>
                                        <p:tgtEl>
                                          <p:spTgt spid="44"/>
                                        </p:tgtEl>
                                      </p:cBhvr>
                                    </p:animEffect>
                                    <p:anim calcmode="lin" valueType="num">
                                      <p:cBhvr>
                                        <p:cTn id="52" dur="1000" fill="hold"/>
                                        <p:tgtEl>
                                          <p:spTgt spid="44"/>
                                        </p:tgtEl>
                                        <p:attrNameLst>
                                          <p:attrName>ppt_x</p:attrName>
                                        </p:attrNameLst>
                                      </p:cBhvr>
                                      <p:tavLst>
                                        <p:tav tm="0">
                                          <p:val>
                                            <p:strVal val="#ppt_x"/>
                                          </p:val>
                                        </p:tav>
                                        <p:tav tm="100000">
                                          <p:val>
                                            <p:strVal val="#ppt_x"/>
                                          </p:val>
                                        </p:tav>
                                      </p:tavLst>
                                    </p:anim>
                                    <p:anim calcmode="lin" valueType="num">
                                      <p:cBhvr>
                                        <p:cTn id="53" dur="1000" fill="hold"/>
                                        <p:tgtEl>
                                          <p:spTgt spid="44"/>
                                        </p:tgtEl>
                                        <p:attrNameLst>
                                          <p:attrName>ppt_y</p:attrName>
                                        </p:attrNameLst>
                                      </p:cBhvr>
                                      <p:tavLst>
                                        <p:tav tm="0">
                                          <p:val>
                                            <p:strVal val="#ppt_y+.1"/>
                                          </p:val>
                                        </p:tav>
                                        <p:tav tm="100000">
                                          <p:val>
                                            <p:strVal val="#ppt_y"/>
                                          </p:val>
                                        </p:tav>
                                      </p:tavLst>
                                    </p:anim>
                                  </p:childTnLst>
                                </p:cTn>
                              </p:par>
                              <p:par>
                                <p:cTn id="54" presetID="42" presetClass="entr" presetSubtype="0" fill="hold" nodeType="withEffect">
                                  <p:stCondLst>
                                    <p:cond delay="0"/>
                                  </p:stCondLst>
                                  <p:childTnLst>
                                    <p:set>
                                      <p:cBhvr>
                                        <p:cTn id="55" dur="1" fill="hold">
                                          <p:stCondLst>
                                            <p:cond delay="0"/>
                                          </p:stCondLst>
                                        </p:cTn>
                                        <p:tgtEl>
                                          <p:spTgt spid="43"/>
                                        </p:tgtEl>
                                        <p:attrNameLst>
                                          <p:attrName>style.visibility</p:attrName>
                                        </p:attrNameLst>
                                      </p:cBhvr>
                                      <p:to>
                                        <p:strVal val="visible"/>
                                      </p:to>
                                    </p:set>
                                    <p:animEffect transition="in" filter="fade">
                                      <p:cBhvr>
                                        <p:cTn id="56" dur="1000"/>
                                        <p:tgtEl>
                                          <p:spTgt spid="43"/>
                                        </p:tgtEl>
                                      </p:cBhvr>
                                    </p:animEffect>
                                    <p:anim calcmode="lin" valueType="num">
                                      <p:cBhvr>
                                        <p:cTn id="57" dur="1000" fill="hold"/>
                                        <p:tgtEl>
                                          <p:spTgt spid="43"/>
                                        </p:tgtEl>
                                        <p:attrNameLst>
                                          <p:attrName>ppt_x</p:attrName>
                                        </p:attrNameLst>
                                      </p:cBhvr>
                                      <p:tavLst>
                                        <p:tav tm="0">
                                          <p:val>
                                            <p:strVal val="#ppt_x"/>
                                          </p:val>
                                        </p:tav>
                                        <p:tav tm="100000">
                                          <p:val>
                                            <p:strVal val="#ppt_x"/>
                                          </p:val>
                                        </p:tav>
                                      </p:tavLst>
                                    </p:anim>
                                    <p:anim calcmode="lin" valueType="num">
                                      <p:cBhvr>
                                        <p:cTn id="58" dur="1000" fill="hold"/>
                                        <p:tgtEl>
                                          <p:spTgt spid="43"/>
                                        </p:tgtEl>
                                        <p:attrNameLst>
                                          <p:attrName>ppt_y</p:attrName>
                                        </p:attrNameLst>
                                      </p:cBhvr>
                                      <p:tavLst>
                                        <p:tav tm="0">
                                          <p:val>
                                            <p:strVal val="#ppt_y+.1"/>
                                          </p:val>
                                        </p:tav>
                                        <p:tav tm="100000">
                                          <p:val>
                                            <p:strVal val="#ppt_y"/>
                                          </p:val>
                                        </p:tav>
                                      </p:tavLst>
                                    </p:anim>
                                  </p:childTnLst>
                                </p:cTn>
                              </p:par>
                              <p:par>
                                <p:cTn id="59" presetID="42" presetClass="entr" presetSubtype="0" fill="hold" nodeType="withEffect">
                                  <p:stCondLst>
                                    <p:cond delay="0"/>
                                  </p:stCondLst>
                                  <p:childTnLst>
                                    <p:set>
                                      <p:cBhvr>
                                        <p:cTn id="60" dur="1" fill="hold">
                                          <p:stCondLst>
                                            <p:cond delay="0"/>
                                          </p:stCondLst>
                                        </p:cTn>
                                        <p:tgtEl>
                                          <p:spTgt spid="41"/>
                                        </p:tgtEl>
                                        <p:attrNameLst>
                                          <p:attrName>style.visibility</p:attrName>
                                        </p:attrNameLst>
                                      </p:cBhvr>
                                      <p:to>
                                        <p:strVal val="visible"/>
                                      </p:to>
                                    </p:set>
                                    <p:animEffect transition="in" filter="fade">
                                      <p:cBhvr>
                                        <p:cTn id="61" dur="1000"/>
                                        <p:tgtEl>
                                          <p:spTgt spid="41"/>
                                        </p:tgtEl>
                                      </p:cBhvr>
                                    </p:animEffect>
                                    <p:anim calcmode="lin" valueType="num">
                                      <p:cBhvr>
                                        <p:cTn id="62" dur="1000" fill="hold"/>
                                        <p:tgtEl>
                                          <p:spTgt spid="41"/>
                                        </p:tgtEl>
                                        <p:attrNameLst>
                                          <p:attrName>ppt_x</p:attrName>
                                        </p:attrNameLst>
                                      </p:cBhvr>
                                      <p:tavLst>
                                        <p:tav tm="0">
                                          <p:val>
                                            <p:strVal val="#ppt_x"/>
                                          </p:val>
                                        </p:tav>
                                        <p:tav tm="100000">
                                          <p:val>
                                            <p:strVal val="#ppt_x"/>
                                          </p:val>
                                        </p:tav>
                                      </p:tavLst>
                                    </p:anim>
                                    <p:anim calcmode="lin" valueType="num">
                                      <p:cBhvr>
                                        <p:cTn id="63" dur="1000" fill="hold"/>
                                        <p:tgtEl>
                                          <p:spTgt spid="41"/>
                                        </p:tgtEl>
                                        <p:attrNameLst>
                                          <p:attrName>ppt_y</p:attrName>
                                        </p:attrNameLst>
                                      </p:cBhvr>
                                      <p:tavLst>
                                        <p:tav tm="0">
                                          <p:val>
                                            <p:strVal val="#ppt_y+.1"/>
                                          </p:val>
                                        </p:tav>
                                        <p:tav tm="100000">
                                          <p:val>
                                            <p:strVal val="#ppt_y"/>
                                          </p:val>
                                        </p:tav>
                                      </p:tavLst>
                                    </p:anim>
                                  </p:childTnLst>
                                </p:cTn>
                              </p:par>
                              <p:par>
                                <p:cTn id="64" presetID="42" presetClass="entr" presetSubtype="0" fill="hold" nodeType="withEffect">
                                  <p:stCondLst>
                                    <p:cond delay="0"/>
                                  </p:stCondLst>
                                  <p:childTnLst>
                                    <p:set>
                                      <p:cBhvr>
                                        <p:cTn id="65" dur="1" fill="hold">
                                          <p:stCondLst>
                                            <p:cond delay="0"/>
                                          </p:stCondLst>
                                        </p:cTn>
                                        <p:tgtEl>
                                          <p:spTgt spid="3"/>
                                        </p:tgtEl>
                                        <p:attrNameLst>
                                          <p:attrName>style.visibility</p:attrName>
                                        </p:attrNameLst>
                                      </p:cBhvr>
                                      <p:to>
                                        <p:strVal val="visible"/>
                                      </p:to>
                                    </p:set>
                                    <p:animEffect transition="in" filter="fade">
                                      <p:cBhvr>
                                        <p:cTn id="66" dur="1000"/>
                                        <p:tgtEl>
                                          <p:spTgt spid="3"/>
                                        </p:tgtEl>
                                      </p:cBhvr>
                                    </p:animEffect>
                                    <p:anim calcmode="lin" valueType="num">
                                      <p:cBhvr>
                                        <p:cTn id="67" dur="1000" fill="hold"/>
                                        <p:tgtEl>
                                          <p:spTgt spid="3"/>
                                        </p:tgtEl>
                                        <p:attrNameLst>
                                          <p:attrName>ppt_x</p:attrName>
                                        </p:attrNameLst>
                                      </p:cBhvr>
                                      <p:tavLst>
                                        <p:tav tm="0">
                                          <p:val>
                                            <p:strVal val="#ppt_x"/>
                                          </p:val>
                                        </p:tav>
                                        <p:tav tm="100000">
                                          <p:val>
                                            <p:strVal val="#ppt_x"/>
                                          </p:val>
                                        </p:tav>
                                      </p:tavLst>
                                    </p:anim>
                                    <p:anim calcmode="lin" valueType="num">
                                      <p:cBhvr>
                                        <p:cTn id="68" dur="1000" fill="hold"/>
                                        <p:tgtEl>
                                          <p:spTgt spid="3"/>
                                        </p:tgtEl>
                                        <p:attrNameLst>
                                          <p:attrName>ppt_y</p:attrName>
                                        </p:attrNameLst>
                                      </p:cBhvr>
                                      <p:tavLst>
                                        <p:tav tm="0">
                                          <p:val>
                                            <p:strVal val="#ppt_y+.1"/>
                                          </p:val>
                                        </p:tav>
                                        <p:tav tm="100000">
                                          <p:val>
                                            <p:strVal val="#ppt_y"/>
                                          </p:val>
                                        </p:tav>
                                      </p:tavLst>
                                    </p:anim>
                                  </p:childTnLst>
                                </p:cTn>
                              </p:par>
                              <p:par>
                                <p:cTn id="69" presetID="42" presetClass="entr" presetSubtype="0" fill="hold" nodeType="withEffect">
                                  <p:stCondLst>
                                    <p:cond delay="0"/>
                                  </p:stCondLst>
                                  <p:childTnLst>
                                    <p:set>
                                      <p:cBhvr>
                                        <p:cTn id="70" dur="1" fill="hold">
                                          <p:stCondLst>
                                            <p:cond delay="0"/>
                                          </p:stCondLst>
                                        </p:cTn>
                                        <p:tgtEl>
                                          <p:spTgt spid="45"/>
                                        </p:tgtEl>
                                        <p:attrNameLst>
                                          <p:attrName>style.visibility</p:attrName>
                                        </p:attrNameLst>
                                      </p:cBhvr>
                                      <p:to>
                                        <p:strVal val="visible"/>
                                      </p:to>
                                    </p:set>
                                    <p:animEffect transition="in" filter="fade">
                                      <p:cBhvr>
                                        <p:cTn id="71" dur="1000"/>
                                        <p:tgtEl>
                                          <p:spTgt spid="45"/>
                                        </p:tgtEl>
                                      </p:cBhvr>
                                    </p:animEffect>
                                    <p:anim calcmode="lin" valueType="num">
                                      <p:cBhvr>
                                        <p:cTn id="72" dur="1000" fill="hold"/>
                                        <p:tgtEl>
                                          <p:spTgt spid="45"/>
                                        </p:tgtEl>
                                        <p:attrNameLst>
                                          <p:attrName>ppt_x</p:attrName>
                                        </p:attrNameLst>
                                      </p:cBhvr>
                                      <p:tavLst>
                                        <p:tav tm="0">
                                          <p:val>
                                            <p:strVal val="#ppt_x"/>
                                          </p:val>
                                        </p:tav>
                                        <p:tav tm="100000">
                                          <p:val>
                                            <p:strVal val="#ppt_x"/>
                                          </p:val>
                                        </p:tav>
                                      </p:tavLst>
                                    </p:anim>
                                    <p:anim calcmode="lin" valueType="num">
                                      <p:cBhvr>
                                        <p:cTn id="73" dur="1000" fill="hold"/>
                                        <p:tgtEl>
                                          <p:spTgt spid="45"/>
                                        </p:tgtEl>
                                        <p:attrNameLst>
                                          <p:attrName>ppt_y</p:attrName>
                                        </p:attrNameLst>
                                      </p:cBhvr>
                                      <p:tavLst>
                                        <p:tav tm="0">
                                          <p:val>
                                            <p:strVal val="#ppt_y+.1"/>
                                          </p:val>
                                        </p:tav>
                                        <p:tav tm="100000">
                                          <p:val>
                                            <p:strVal val="#ppt_y"/>
                                          </p:val>
                                        </p:tav>
                                      </p:tavLst>
                                    </p:anim>
                                  </p:childTnLst>
                                </p:cTn>
                              </p:par>
                              <p:par>
                                <p:cTn id="74" presetID="42" presetClass="entr" presetSubtype="0" fill="hold" nodeType="withEffect">
                                  <p:stCondLst>
                                    <p:cond delay="0"/>
                                  </p:stCondLst>
                                  <p:childTnLst>
                                    <p:set>
                                      <p:cBhvr>
                                        <p:cTn id="75" dur="1" fill="hold">
                                          <p:stCondLst>
                                            <p:cond delay="0"/>
                                          </p:stCondLst>
                                        </p:cTn>
                                        <p:tgtEl>
                                          <p:spTgt spid="42">
                                            <p:txEl>
                                              <p:pRg st="0" end="0"/>
                                            </p:txEl>
                                          </p:spTgt>
                                        </p:tgtEl>
                                        <p:attrNameLst>
                                          <p:attrName>style.visibility</p:attrName>
                                        </p:attrNameLst>
                                      </p:cBhvr>
                                      <p:to>
                                        <p:strVal val="visible"/>
                                      </p:to>
                                    </p:set>
                                    <p:animEffect transition="in" filter="fade">
                                      <p:cBhvr>
                                        <p:cTn id="76" dur="1000"/>
                                        <p:tgtEl>
                                          <p:spTgt spid="42">
                                            <p:txEl>
                                              <p:pRg st="0" end="0"/>
                                            </p:txEl>
                                          </p:spTgt>
                                        </p:tgtEl>
                                      </p:cBhvr>
                                    </p:animEffect>
                                    <p:anim calcmode="lin" valueType="num">
                                      <p:cBhvr>
                                        <p:cTn id="77" dur="1000" fill="hold"/>
                                        <p:tgtEl>
                                          <p:spTgt spid="42">
                                            <p:txEl>
                                              <p:pRg st="0" end="0"/>
                                            </p:txEl>
                                          </p:spTgt>
                                        </p:tgtEl>
                                        <p:attrNameLst>
                                          <p:attrName>ppt_x</p:attrName>
                                        </p:attrNameLst>
                                      </p:cBhvr>
                                      <p:tavLst>
                                        <p:tav tm="0">
                                          <p:val>
                                            <p:strVal val="#ppt_x"/>
                                          </p:val>
                                        </p:tav>
                                        <p:tav tm="100000">
                                          <p:val>
                                            <p:strVal val="#ppt_x"/>
                                          </p:val>
                                        </p:tav>
                                      </p:tavLst>
                                    </p:anim>
                                    <p:anim calcmode="lin" valueType="num">
                                      <p:cBhvr>
                                        <p:cTn id="78" dur="1000" fill="hold"/>
                                        <p:tgtEl>
                                          <p:spTgt spid="4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40" grpId="0"/>
      <p:bldP spid="4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z="5400" dirty="0"/>
              <a:t>“JavaScript embedding could be impacted if elements in master are changed?”</a:t>
            </a:r>
            <a:endParaRPr lang="en-GB" sz="5400" dirty="0"/>
          </a:p>
        </p:txBody>
      </p:sp>
      <p:sp>
        <p:nvSpPr>
          <p:cNvPr id="4" name="TextBox 3"/>
          <p:cNvSpPr txBox="1"/>
          <p:nvPr/>
        </p:nvSpPr>
        <p:spPr>
          <a:xfrm>
            <a:off x="4526217" y="4969934"/>
            <a:ext cx="6744731" cy="1200016"/>
          </a:xfrm>
          <a:prstGeom prst="rect">
            <a:avLst/>
          </a:prstGeom>
          <a:noFill/>
        </p:spPr>
        <p:txBody>
          <a:bodyPr wrap="square" rtlCol="0">
            <a:spAutoFit/>
          </a:bodyPr>
          <a:lstStyle/>
          <a:p>
            <a:r>
              <a:rPr lang="en-US" sz="2399" dirty="0">
                <a:latin typeface="Segoe UI" panose="020B0502040204020203" pitchFamily="34" charset="0"/>
                <a:cs typeface="Segoe UI" panose="020B0502040204020203" pitchFamily="34" charset="0"/>
              </a:rPr>
              <a:t>Be aware of any dependency that you take to specific DOM elements. If they change, you could have to rework your scripts.</a:t>
            </a:r>
            <a:endParaRPr lang="en-GB" sz="2399" dirty="0">
              <a:latin typeface="Segoe UI" panose="020B0502040204020203" pitchFamily="34" charset="0"/>
              <a:cs typeface="Segoe UI" panose="020B0502040204020203" pitchFamily="34" charset="0"/>
            </a:endParaRPr>
          </a:p>
        </p:txBody>
      </p:sp>
      <p:sp>
        <p:nvSpPr>
          <p:cNvPr id="5" name="TextBox 4"/>
          <p:cNvSpPr txBox="1"/>
          <p:nvPr/>
        </p:nvSpPr>
        <p:spPr>
          <a:xfrm>
            <a:off x="4526217" y="3781000"/>
            <a:ext cx="4054413" cy="1446173"/>
          </a:xfrm>
          <a:prstGeom prst="rect">
            <a:avLst/>
          </a:prstGeom>
          <a:noFill/>
        </p:spPr>
        <p:txBody>
          <a:bodyPr wrap="none" rtlCol="0">
            <a:spAutoFit/>
          </a:bodyPr>
          <a:lstStyle/>
          <a:p>
            <a:r>
              <a:rPr lang="en-US" sz="8797" dirty="0">
                <a:latin typeface="Segoe UI" panose="020B0502040204020203" pitchFamily="34" charset="0"/>
                <a:cs typeface="Segoe UI" panose="020B0502040204020203" pitchFamily="34" charset="0"/>
              </a:rPr>
              <a:t>Correct.</a:t>
            </a:r>
            <a:endParaRPr lang="en-GB" sz="8797"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946745864"/>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0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3000"/>
                            </p:stCondLst>
                            <p:childTnLst>
                              <p:par>
                                <p:cTn id="11" presetID="42" presetClass="entr" presetSubtype="0" fill="hold" grpId="0" nodeType="afterEffect">
                                  <p:stCondLst>
                                    <p:cond delay="100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theme/theme1.xml><?xml version="1.0" encoding="utf-8"?>
<a:theme xmlns:a="http://schemas.openxmlformats.org/drawingml/2006/main" name="5-30055_Office Template 2012 - 16x9 - White Background">
  <a:themeElements>
    <a:clrScheme name="Office_Template_2012_Light">
      <a:dk1>
        <a:srgbClr val="000000"/>
      </a:dk1>
      <a:lt1>
        <a:srgbClr val="FFFFFF"/>
      </a:lt1>
      <a:dk2>
        <a:srgbClr val="EB3C00"/>
      </a:dk2>
      <a:lt2>
        <a:srgbClr val="797A7D"/>
      </a:lt2>
      <a:accent1>
        <a:srgbClr val="EB3C00"/>
      </a:accent1>
      <a:accent2>
        <a:srgbClr val="FF8C00"/>
      </a:accent2>
      <a:accent3>
        <a:srgbClr val="FFB900"/>
      </a:accent3>
      <a:accent4>
        <a:srgbClr val="007233"/>
      </a:accent4>
      <a:accent5>
        <a:srgbClr val="00188F"/>
      </a:accent5>
      <a:accent6>
        <a:srgbClr val="68217A"/>
      </a:accent6>
      <a:hlink>
        <a:srgbClr val="FF8C00"/>
      </a:hlink>
      <a:folHlink>
        <a:srgbClr val="EB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365 Template Orange.potx" id="{A418BC41-9312-4E81-974D-3B62BBA9F7CA}" vid="{6D227263-DACE-442F-8D98-551E7A302C92}"/>
    </a:ext>
  </a:extLst>
</a:theme>
</file>

<file path=ppt/theme/theme2.xml><?xml version="1.0" encoding="utf-8"?>
<a:theme xmlns:a="http://schemas.openxmlformats.org/drawingml/2006/main" name="5-30055_Office365 Template 2012 - 16x9 - Colored Accent Slides">
  <a:themeElements>
    <a:clrScheme name="Office_Template_2012_Accent_Slides">
      <a:dk1>
        <a:srgbClr val="000000"/>
      </a:dk1>
      <a:lt1>
        <a:srgbClr val="FFFFFF"/>
      </a:lt1>
      <a:dk2>
        <a:srgbClr val="EB3C00"/>
      </a:dk2>
      <a:lt2>
        <a:srgbClr val="D2D2D2"/>
      </a:lt2>
      <a:accent1>
        <a:srgbClr val="EB3C00"/>
      </a:accent1>
      <a:accent2>
        <a:srgbClr val="007233"/>
      </a:accent2>
      <a:accent3>
        <a:srgbClr val="00188F"/>
      </a:accent3>
      <a:accent4>
        <a:srgbClr val="68217A"/>
      </a:accent4>
      <a:accent5>
        <a:srgbClr val="969696"/>
      </a:accent5>
      <a:accent6>
        <a:srgbClr val="D2D2D2"/>
      </a:accent6>
      <a:hlink>
        <a:srgbClr val="969696"/>
      </a:hlink>
      <a:folHlink>
        <a:srgbClr val="D2D2D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365 Template Orange.potx" id="{A418BC41-9312-4E81-974D-3B62BBA9F7CA}" vid="{DDA9FB17-E5E7-4414-8A13-502BEB78C63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709D8DA39404E429F006B3F94B6A56B" ma:contentTypeVersion="0" ma:contentTypeDescription="Create a new document." ma:contentTypeScope="" ma:versionID="63b151c6e72fe6cfcfe11e3b787e1d3d">
  <xsd:schema xmlns:xsd="http://www.w3.org/2001/XMLSchema" xmlns:xs="http://www.w3.org/2001/XMLSchema" xmlns:p="http://schemas.microsoft.com/office/2006/metadata/properties" targetNamespace="http://schemas.microsoft.com/office/2006/metadata/properties" ma:root="true" ma:fieldsID="e3f0b4ead09fc5ac33ce8381fa26e531">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1AEA8A7-A694-4DB0-82AB-EF48F2E9B6F9}">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B4606E04-852E-4880-8CD1-0B186F4087B1}">
  <ds:schemaRefs>
    <ds:schemaRef ds:uri="http://schemas.microsoft.com/sharepoint/v3/contenttype/forms"/>
  </ds:schemaRefs>
</ds:datastoreItem>
</file>

<file path=customXml/itemProps3.xml><?xml version="1.0" encoding="utf-8"?>
<ds:datastoreItem xmlns:ds="http://schemas.openxmlformats.org/officeDocument/2006/customXml" ds:itemID="{99E63BD4-356B-47A8-B9CB-423EDCAB02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Office365 Template Orange</Template>
  <TotalTime>0</TotalTime>
  <Words>2589</Words>
  <Application>Microsoft Office PowerPoint</Application>
  <PresentationFormat>Custom</PresentationFormat>
  <Paragraphs>303</Paragraphs>
  <Slides>33</Slides>
  <Notes>27</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33</vt:i4>
      </vt:variant>
    </vt:vector>
  </HeadingPairs>
  <TitlesOfParts>
    <vt:vector size="43" baseType="lpstr">
      <vt:lpstr>Arial</vt:lpstr>
      <vt:lpstr>Calibri</vt:lpstr>
      <vt:lpstr>Consolas</vt:lpstr>
      <vt:lpstr>Segoe UI</vt:lpstr>
      <vt:lpstr>Segoe UI Light</vt:lpstr>
      <vt:lpstr>Segoe UI Semibold</vt:lpstr>
      <vt:lpstr>Segoe UI Semilight</vt:lpstr>
      <vt:lpstr>Wingdings</vt:lpstr>
      <vt:lpstr>5-30055_Office Template 2012 - 16x9 - White Background</vt:lpstr>
      <vt:lpstr>5-30055_Office365 Template 2012 - 16x9 - Colored Accent Slides</vt:lpstr>
      <vt:lpstr>Building UX components with add-in model</vt:lpstr>
      <vt:lpstr>Agenda</vt:lpstr>
      <vt:lpstr>PowerPoint Presentation</vt:lpstr>
      <vt:lpstr>Recommendations</vt:lpstr>
      <vt:lpstr>Introduction</vt:lpstr>
      <vt:lpstr>Moving to client side techniques</vt:lpstr>
      <vt:lpstr>Web control to client side solution</vt:lpstr>
      <vt:lpstr>JavaScript embedding for web control replacement</vt:lpstr>
      <vt:lpstr>“JavaScript embedding could be impacted if elements in master are changed?”</vt:lpstr>
      <vt:lpstr>PowerPoint Presentation</vt:lpstr>
      <vt:lpstr>UX customizations with add-in model</vt:lpstr>
      <vt:lpstr>Add-in Model != Add-in part</vt:lpstr>
      <vt:lpstr>Extending OOB web parts</vt:lpstr>
      <vt:lpstr>Steps to bring new web parts to sites</vt:lpstr>
      <vt:lpstr>Add-in script part approach</vt:lpstr>
      <vt:lpstr>“How would I get that add-in script part included to the sites? Install an add-in?”</vt:lpstr>
      <vt:lpstr>PowerPoint Presentation</vt:lpstr>
      <vt:lpstr>Dialogs with add-in model</vt:lpstr>
      <vt:lpstr>Dialogs with add-in model</vt:lpstr>
      <vt:lpstr>“Wouldn’t this require add-in to be installed to the site?”</vt:lpstr>
      <vt:lpstr>PowerPoint Presentation</vt:lpstr>
      <vt:lpstr>Client side rendering</vt:lpstr>
      <vt:lpstr>Client side rendering</vt:lpstr>
      <vt:lpstr>Client side rendering – examples</vt:lpstr>
      <vt:lpstr>Client side rendering</vt:lpstr>
      <vt:lpstr>“Are site columns and views configured with the feature framework?”</vt:lpstr>
      <vt:lpstr>PowerPoint Presentation</vt:lpstr>
      <vt:lpstr>Recommendations</vt:lpstr>
      <vt:lpstr>PowerPoint Presentation</vt:lpstr>
      <vt:lpstr>PowerPoint Presentation</vt:lpstr>
      <vt:lpstr>PowerPoint Presentation</vt:lpstr>
      <vt:lpstr>Feedback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dc:description>Template: Vesa Juvonen, Microsoft</dc:description>
  <cp:lastModifiedBy/>
  <cp:revision>1</cp:revision>
  <dcterms:created xsi:type="dcterms:W3CDTF">2015-01-15T08:32:43Z</dcterms:created>
  <dcterms:modified xsi:type="dcterms:W3CDTF">2017-01-04T11:23:12Z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temType">
    <vt:lpwstr/>
  </property>
  <property fmtid="{D5CDD505-2E9C-101B-9397-08002B2CF9AE}" pid="3" name="ContentTypeId">
    <vt:lpwstr>0x010100B709D8DA39404E429F006B3F94B6A56B</vt:lpwstr>
  </property>
</Properties>
</file>